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2" r:id="rId1"/>
  </p:sldMasterIdLst>
  <p:sldIdLst>
    <p:sldId id="256" r:id="rId2"/>
    <p:sldId id="257" r:id="rId3"/>
    <p:sldId id="258" r:id="rId4"/>
    <p:sldId id="259" r:id="rId5"/>
    <p:sldId id="267" r:id="rId6"/>
    <p:sldId id="266"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40" d="100"/>
          <a:sy n="140" d="100"/>
        </p:scale>
        <p:origin x="758" y="-3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A95B1DD-8DFA-4857-B5A3-CCE0E9CBDE68}" type="datetimeFigureOut">
              <a:rPr lang="de-CH" smtClean="0"/>
              <a:t>06.04.2020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266666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A95B1DD-8DFA-4857-B5A3-CCE0E9CBDE68}" type="datetimeFigureOut">
              <a:rPr lang="de-CH" smtClean="0"/>
              <a:t>06.04.2020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203890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A95B1DD-8DFA-4857-B5A3-CCE0E9CBDE68}" type="datetimeFigureOut">
              <a:rPr lang="de-CH" smtClean="0"/>
              <a:t>06.04.2020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68471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A95B1DD-8DFA-4857-B5A3-CCE0E9CBDE68}" type="datetimeFigureOut">
              <a:rPr lang="de-CH" smtClean="0"/>
              <a:t>06.04.2020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401706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499"/>
            </a:lvl1pPr>
          </a:lstStyle>
          <a:p>
            <a:r>
              <a:rPr lang="de-DE"/>
              <a:t>Mastertitelformat bearbeiten</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A95B1DD-8DFA-4857-B5A3-CCE0E9CBDE68}" type="datetimeFigureOut">
              <a:rPr lang="de-CH" smtClean="0"/>
              <a:t>06.04.2020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5023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A95B1DD-8DFA-4857-B5A3-CCE0E9CBDE68}" type="datetimeFigureOut">
              <a:rPr lang="de-CH" smtClean="0"/>
              <a:t>06.04.2020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391416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de-DE"/>
              <a:t>Mastertextformat bearbeiten</a:t>
            </a:r>
          </a:p>
        </p:txBody>
      </p:sp>
      <p:sp>
        <p:nvSpPr>
          <p:cNvPr id="4" name="Content Placeholder 3"/>
          <p:cNvSpPr>
            <a:spLocks noGrp="1"/>
          </p:cNvSpPr>
          <p:nvPr>
            <p:ph sz="half" idx="2"/>
          </p:nvPr>
        </p:nvSpPr>
        <p:spPr>
          <a:xfrm>
            <a:off x="472382" y="3618443"/>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4" y="3618443"/>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A95B1DD-8DFA-4857-B5A3-CCE0E9CBDE68}" type="datetimeFigureOut">
              <a:rPr lang="de-CH" smtClean="0"/>
              <a:t>06.04.2020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359010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A95B1DD-8DFA-4857-B5A3-CCE0E9CBDE68}" type="datetimeFigureOut">
              <a:rPr lang="de-CH" smtClean="0"/>
              <a:t>06.04.2020</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27721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5B1DD-8DFA-4857-B5A3-CCE0E9CBDE68}" type="datetimeFigureOut">
              <a:rPr lang="de-CH" smtClean="0"/>
              <a:t>06.04.2020</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406163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de-DE"/>
              <a:t>Mastertitelformat bearbeiten</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3A95B1DD-8DFA-4857-B5A3-CCE0E9CBDE68}" type="datetimeFigureOut">
              <a:rPr lang="de-CH" smtClean="0"/>
              <a:t>06.04.2020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215194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de-DE"/>
              <a:t>Mastertitelformat bearbeiten</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3A95B1DD-8DFA-4857-B5A3-CCE0E9CBDE68}" type="datetimeFigureOut">
              <a:rPr lang="de-CH" smtClean="0"/>
              <a:t>06.04.2020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382049D-881E-4D1B-8BCE-B0857C25FD7E}" type="slidenum">
              <a:rPr lang="de-CH" smtClean="0"/>
              <a:t>‹Nr.›</a:t>
            </a:fld>
            <a:endParaRPr lang="de-CH"/>
          </a:p>
        </p:txBody>
      </p:sp>
    </p:spTree>
    <p:extLst>
      <p:ext uri="{BB962C8B-B14F-4D97-AF65-F5344CB8AC3E}">
        <p14:creationId xmlns:p14="http://schemas.microsoft.com/office/powerpoint/2010/main" val="67181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A95B1DD-8DFA-4857-B5A3-CCE0E9CBDE68}" type="datetimeFigureOut">
              <a:rPr lang="de-CH" smtClean="0"/>
              <a:t>06.04.2020</a:t>
            </a:fld>
            <a:endParaRPr lang="de-CH"/>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82049D-881E-4D1B-8BCE-B0857C25FD7E}" type="slidenum">
              <a:rPr lang="de-CH" smtClean="0"/>
              <a:t>‹Nr.›</a:t>
            </a:fld>
            <a:endParaRPr lang="de-CH"/>
          </a:p>
        </p:txBody>
      </p:sp>
    </p:spTree>
    <p:extLst>
      <p:ext uri="{BB962C8B-B14F-4D97-AF65-F5344CB8AC3E}">
        <p14:creationId xmlns:p14="http://schemas.microsoft.com/office/powerpoint/2010/main" val="2874699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C030AB0-4A01-4A49-995F-282281ADF328}"/>
              </a:ext>
            </a:extLst>
          </p:cNvPr>
          <p:cNvPicPr>
            <a:picLocks noChangeAspect="1"/>
          </p:cNvPicPr>
          <p:nvPr/>
        </p:nvPicPr>
        <p:blipFill rotWithShape="1">
          <a:blip r:embed="rId2">
            <a:alphaModFix amt="85000"/>
          </a:blip>
          <a:srcRect l="13986" r="33998" b="32115"/>
          <a:stretch/>
        </p:blipFill>
        <p:spPr>
          <a:xfrm>
            <a:off x="1" y="0"/>
            <a:ext cx="6858000" cy="6724650"/>
          </a:xfrm>
          <a:prstGeom prst="rect">
            <a:avLst/>
          </a:prstGeom>
        </p:spPr>
      </p:pic>
      <p:pic>
        <p:nvPicPr>
          <p:cNvPr id="4" name="Picture 6">
            <a:extLst>
              <a:ext uri="{FF2B5EF4-FFF2-40B4-BE49-F238E27FC236}">
                <a16:creationId xmlns:a16="http://schemas.microsoft.com/office/drawing/2014/main" id="{426CAC68-2FB0-4B53-A355-84225DAD42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908" y="984269"/>
            <a:ext cx="4356184" cy="43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a:extLst>
              <a:ext uri="{FF2B5EF4-FFF2-40B4-BE49-F238E27FC236}">
                <a16:creationId xmlns:a16="http://schemas.microsoft.com/office/drawing/2014/main" id="{C06826E8-EC33-4262-B218-ABCA775A0127}"/>
              </a:ext>
            </a:extLst>
          </p:cNvPr>
          <p:cNvSpPr txBox="1"/>
          <p:nvPr/>
        </p:nvSpPr>
        <p:spPr>
          <a:xfrm>
            <a:off x="91186" y="7887526"/>
            <a:ext cx="6675629" cy="707886"/>
          </a:xfrm>
          <a:prstGeom prst="rect">
            <a:avLst/>
          </a:prstGeom>
          <a:noFill/>
        </p:spPr>
        <p:txBody>
          <a:bodyPr wrap="square" rtlCol="0">
            <a:spAutoFit/>
          </a:bodyPr>
          <a:lstStyle/>
          <a:p>
            <a:pPr algn="ctr">
              <a:spcAft>
                <a:spcPts val="1200"/>
              </a:spcAft>
            </a:pPr>
            <a:r>
              <a:rPr lang="de-CH" sz="4000" b="1" dirty="0">
                <a:latin typeface="Skia" pitchFamily="34" charset="0"/>
              </a:rPr>
              <a:t>Jahresbericht 2019</a:t>
            </a:r>
          </a:p>
        </p:txBody>
      </p:sp>
    </p:spTree>
    <p:extLst>
      <p:ext uri="{BB962C8B-B14F-4D97-AF65-F5344CB8AC3E}">
        <p14:creationId xmlns:p14="http://schemas.microsoft.com/office/powerpoint/2010/main" val="42735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619C55F-8219-46B6-B68D-E7ACEE14B4F9}"/>
              </a:ext>
            </a:extLst>
          </p:cNvPr>
          <p:cNvSpPr/>
          <p:nvPr/>
        </p:nvSpPr>
        <p:spPr>
          <a:xfrm>
            <a:off x="0" y="1"/>
            <a:ext cx="6858000" cy="1937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de-CH"/>
          </a:p>
        </p:txBody>
      </p:sp>
      <p:pic>
        <p:nvPicPr>
          <p:cNvPr id="4" name="Picture 6">
            <a:extLst>
              <a:ext uri="{FF2B5EF4-FFF2-40B4-BE49-F238E27FC236}">
                <a16:creationId xmlns:a16="http://schemas.microsoft.com/office/drawing/2014/main" id="{6F648E7C-DE29-4CBA-80D0-E2309D2A11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8" y="1"/>
            <a:ext cx="1797153" cy="1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2">
            <a:extLst>
              <a:ext uri="{FF2B5EF4-FFF2-40B4-BE49-F238E27FC236}">
                <a16:creationId xmlns:a16="http://schemas.microsoft.com/office/drawing/2014/main" id="{0474C553-A59E-4DF8-AF6A-3043317E9CF6}"/>
              </a:ext>
            </a:extLst>
          </p:cNvPr>
          <p:cNvSpPr>
            <a:spLocks noGrp="1"/>
          </p:cNvSpPr>
          <p:nvPr>
            <p:ph idx="1"/>
          </p:nvPr>
        </p:nvSpPr>
        <p:spPr>
          <a:xfrm>
            <a:off x="472441" y="2267586"/>
            <a:ext cx="5913119" cy="7022934"/>
          </a:xfrm>
        </p:spPr>
        <p:txBody>
          <a:bodyPr>
            <a:normAutofit/>
          </a:bodyPr>
          <a:lstStyle/>
          <a:p>
            <a:pPr marL="0" indent="0" algn="just">
              <a:buNone/>
            </a:pPr>
            <a:r>
              <a:rPr lang="de-CH" sz="1300" dirty="0">
                <a:latin typeface="Verdana Pro Cond Light" panose="020B0604020202020204" pitchFamily="34" charset="0"/>
              </a:rPr>
              <a:t>Die Regenwälder werden noch immer in einem bedrohlichen Tempo abgeholzt. Eine Trendwende ist nicht in Sicht. Als Wasserspeicher, Apotheke, Speisekammer, Klimaregulator und Heimat unzähliger Tier- und Pflanzenarten sowie indigener Völker hat der Regenwald eine Bedeutung, die weit über seine geografischen Grenzen reicht. Deshalb ist es enorm wichtig, die letzten Regenwaldflächen für unsere Zukunft zu erhalten. </a:t>
            </a:r>
          </a:p>
          <a:p>
            <a:pPr marL="0" indent="0" algn="just">
              <a:buNone/>
            </a:pPr>
            <a:endParaRPr lang="de-CH" sz="1300" b="1" dirty="0">
              <a:latin typeface="Verdana Pro Cond Light" panose="020B0604020202020204" pitchFamily="34" charset="0"/>
            </a:endParaRPr>
          </a:p>
          <a:p>
            <a:pPr marL="0" indent="0" algn="just">
              <a:buNone/>
            </a:pPr>
            <a:br>
              <a:rPr lang="de-CH" sz="1400" b="1" dirty="0">
                <a:latin typeface="Verdana Pro Cond Light" panose="020B0604020202020204" pitchFamily="34" charset="0"/>
              </a:rPr>
            </a:br>
            <a:r>
              <a:rPr lang="de-CH" sz="1600" b="1" dirty="0">
                <a:solidFill>
                  <a:srgbClr val="78A200"/>
                </a:solidFill>
                <a:latin typeface="Verdana Pro Cond Light" panose="020B0604020202020204" pitchFamily="34" charset="0"/>
              </a:rPr>
              <a:t>Wer wir sind </a:t>
            </a:r>
          </a:p>
          <a:p>
            <a:pPr marL="0" indent="0" algn="just">
              <a:buNone/>
            </a:pPr>
            <a:br>
              <a:rPr lang="de-CH" sz="1300" dirty="0">
                <a:solidFill>
                  <a:srgbClr val="78A200"/>
                </a:solidFill>
                <a:latin typeface="Verdana Pro Cond Light" panose="020B0604020202020204" pitchFamily="34" charset="0"/>
              </a:rPr>
            </a:br>
            <a:r>
              <a:rPr lang="de-CH" sz="1300" dirty="0">
                <a:latin typeface="Verdana Pro Cond Light" panose="020B0604020202020204" pitchFamily="34" charset="0"/>
              </a:rPr>
              <a:t>GREEN BOOTS ist ein gemeinnütziger, nicht gewinnorientierter Verein mit Sitz in </a:t>
            </a:r>
            <a:r>
              <a:rPr lang="de-CH" sz="1300" dirty="0" err="1">
                <a:latin typeface="Verdana Pro Cond Light" panose="020B0604020202020204" pitchFamily="34" charset="0"/>
              </a:rPr>
              <a:t>Bisikon</a:t>
            </a:r>
            <a:r>
              <a:rPr lang="de-CH" sz="1300" dirty="0">
                <a:latin typeface="Verdana Pro Cond Light" panose="020B0604020202020204" pitchFamily="34" charset="0"/>
              </a:rPr>
              <a:t> (ZH). GREEN BOOTS widmet sich dem Schutz der tropischen Regenwälder unserer Erde ohne geografischen Fokus. Dabei geht es um den Schutz des Regenwaldes als gesamtes Ökosystem und damit um die Erhaltung und Förderung der Biodiversität, um die Eindämmung des Klimawandels sowie um die Sicherung der Lebensgrundlagen indigener Völker.</a:t>
            </a:r>
          </a:p>
          <a:p>
            <a:pPr marL="0" indent="0" algn="just">
              <a:buNone/>
            </a:pPr>
            <a:r>
              <a:rPr lang="de-CH" sz="1300" dirty="0">
                <a:latin typeface="Verdana Pro Cond Light" panose="020B0604020202020204" pitchFamily="34" charset="0"/>
              </a:rPr>
              <a:t> </a:t>
            </a:r>
            <a:br>
              <a:rPr lang="de-CH" sz="1300" dirty="0">
                <a:latin typeface="Verdana Pro Cond Light" panose="020B0604020202020204" pitchFamily="34" charset="0"/>
              </a:rPr>
            </a:br>
            <a:r>
              <a:rPr lang="de-CH" sz="1300" dirty="0">
                <a:latin typeface="Verdana Pro Cond Light" panose="020B0604020202020204" pitchFamily="34" charset="0"/>
              </a:rPr>
              <a:t>Unser ehrenamtlicher Vorstand besteht aus sechs motivierten Personen. Daneben engagieren sich weitere Freiwillige für GREEN BOOTS. Sie alle teilen die gleiche Faszination für das Ökosystem Regenwald, aber auch die Sorge um dessen Fortbestehen. </a:t>
            </a:r>
          </a:p>
          <a:p>
            <a:pPr marL="0" indent="0" algn="just">
              <a:buNone/>
            </a:pPr>
            <a:endParaRPr lang="de-CH" sz="1300" b="1" dirty="0">
              <a:latin typeface="Verdana Pro Cond Light" panose="020B0604020202020204" pitchFamily="34" charset="0"/>
            </a:endParaRPr>
          </a:p>
          <a:p>
            <a:pPr marL="0" indent="0" algn="just">
              <a:buNone/>
            </a:pPr>
            <a:br>
              <a:rPr lang="de-CH" sz="1400" b="1" dirty="0">
                <a:latin typeface="Verdana Pro Cond Light" panose="020B0604020202020204" pitchFamily="34" charset="0"/>
              </a:rPr>
            </a:br>
            <a:r>
              <a:rPr lang="de-CH" sz="1600" b="1" dirty="0">
                <a:solidFill>
                  <a:srgbClr val="78A200"/>
                </a:solidFill>
                <a:latin typeface="Verdana Pro Cond Light" panose="020B0604020202020204" pitchFamily="34" charset="0"/>
              </a:rPr>
              <a:t>Was wir tun </a:t>
            </a:r>
            <a:endParaRPr lang="de-CH" sz="1400" b="1" dirty="0">
              <a:solidFill>
                <a:srgbClr val="78A200"/>
              </a:solidFill>
              <a:latin typeface="Verdana Pro Cond Light" panose="020B0604020202020204" pitchFamily="34" charset="0"/>
            </a:endParaRPr>
          </a:p>
          <a:p>
            <a:pPr marL="0" indent="0" algn="just">
              <a:buNone/>
            </a:pPr>
            <a:br>
              <a:rPr lang="de-CH" sz="1300" dirty="0">
                <a:latin typeface="Verdana Pro Cond Light" panose="020B0604020202020204" pitchFamily="34" charset="0"/>
              </a:rPr>
            </a:br>
            <a:r>
              <a:rPr lang="de-CH" sz="1300" dirty="0">
                <a:latin typeface="Verdana Pro Cond Light" panose="020B0604020202020204" pitchFamily="34" charset="0"/>
              </a:rPr>
              <a:t>GREEN BOOTS setzt sich auf verschiedenen Ebenen für den Regenwaldschutz ein und </a:t>
            </a:r>
          </a:p>
          <a:p>
            <a:pPr>
              <a:buFont typeface="Symbol" panose="05050102010706020507" pitchFamily="18" charset="2"/>
              <a:buChar char="&gt;"/>
            </a:pPr>
            <a:r>
              <a:rPr lang="de-CH" sz="1300" dirty="0">
                <a:latin typeface="Verdana Pro Cond Light" panose="020B0604020202020204" pitchFamily="34" charset="0"/>
              </a:rPr>
              <a:t>unterstützt Regenwaldschutzprojekte vor Ort,</a:t>
            </a:r>
          </a:p>
          <a:p>
            <a:pPr>
              <a:buFont typeface="Symbol" panose="05050102010706020507" pitchFamily="18" charset="2"/>
              <a:buChar char="&gt;"/>
            </a:pPr>
            <a:r>
              <a:rPr lang="de-CH" sz="1300" dirty="0">
                <a:latin typeface="Verdana Pro Cond Light" panose="020B0604020202020204" pitchFamily="34" charset="0"/>
              </a:rPr>
              <a:t>bringt der Schweizer Bevölkerung das Ökosystem Regenwald und seine Bedeutung näher und</a:t>
            </a:r>
          </a:p>
          <a:p>
            <a:pPr>
              <a:buFont typeface="Symbol" panose="05050102010706020507" pitchFamily="18" charset="2"/>
              <a:buChar char="&gt;"/>
            </a:pPr>
            <a:r>
              <a:rPr lang="de-CH" sz="1300" dirty="0">
                <a:latin typeface="Verdana Pro Cond Light" panose="020B0604020202020204" pitchFamily="34" charset="0"/>
              </a:rPr>
              <a:t>engagiert sich politisch für mehr Regenwaldschutz in der Schweiz wie auch in Regenwaldländern. </a:t>
            </a:r>
          </a:p>
          <a:p>
            <a:endParaRPr lang="de-CH" dirty="0">
              <a:latin typeface="Verdana Pro Cond Light" panose="020B0604020202020204" pitchFamily="34" charset="0"/>
            </a:endParaRPr>
          </a:p>
        </p:txBody>
      </p:sp>
      <p:sp>
        <p:nvSpPr>
          <p:cNvPr id="7" name="Textfeld 6">
            <a:extLst>
              <a:ext uri="{FF2B5EF4-FFF2-40B4-BE49-F238E27FC236}">
                <a16:creationId xmlns:a16="http://schemas.microsoft.com/office/drawing/2014/main" id="{FC0DC96D-7AC9-4280-80EA-E7BF743D0300}"/>
              </a:ext>
            </a:extLst>
          </p:cNvPr>
          <p:cNvSpPr txBox="1"/>
          <p:nvPr/>
        </p:nvSpPr>
        <p:spPr>
          <a:xfrm>
            <a:off x="1797153" y="676441"/>
            <a:ext cx="4389121" cy="584647"/>
          </a:xfrm>
          <a:prstGeom prst="rect">
            <a:avLst/>
          </a:prstGeom>
          <a:noFill/>
        </p:spPr>
        <p:txBody>
          <a:bodyPr wrap="square" rtlCol="0">
            <a:spAutoFit/>
          </a:bodyPr>
          <a:lstStyle/>
          <a:p>
            <a:r>
              <a:rPr lang="de-CH" sz="3199" b="1" dirty="0">
                <a:solidFill>
                  <a:schemeClr val="bg2">
                    <a:lumMod val="50000"/>
                  </a:schemeClr>
                </a:solidFill>
                <a:latin typeface="Skia" panose="020D0502020204020204" pitchFamily="34" charset="0"/>
              </a:rPr>
              <a:t>Über GREEN BOOTS</a:t>
            </a:r>
          </a:p>
        </p:txBody>
      </p:sp>
    </p:spTree>
    <p:extLst>
      <p:ext uri="{BB962C8B-B14F-4D97-AF65-F5344CB8AC3E}">
        <p14:creationId xmlns:p14="http://schemas.microsoft.com/office/powerpoint/2010/main" val="35200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619C55F-8219-46B6-B68D-E7ACEE14B4F9}"/>
              </a:ext>
            </a:extLst>
          </p:cNvPr>
          <p:cNvSpPr/>
          <p:nvPr/>
        </p:nvSpPr>
        <p:spPr>
          <a:xfrm>
            <a:off x="0" y="1"/>
            <a:ext cx="6858000" cy="1937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de-CH"/>
          </a:p>
        </p:txBody>
      </p:sp>
      <p:pic>
        <p:nvPicPr>
          <p:cNvPr id="4" name="Picture 6">
            <a:extLst>
              <a:ext uri="{FF2B5EF4-FFF2-40B4-BE49-F238E27FC236}">
                <a16:creationId xmlns:a16="http://schemas.microsoft.com/office/drawing/2014/main" id="{6F648E7C-DE29-4CBA-80D0-E2309D2A11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8" y="1"/>
            <a:ext cx="1797153" cy="1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2">
            <a:extLst>
              <a:ext uri="{FF2B5EF4-FFF2-40B4-BE49-F238E27FC236}">
                <a16:creationId xmlns:a16="http://schemas.microsoft.com/office/drawing/2014/main" id="{0474C553-A59E-4DF8-AF6A-3043317E9CF6}"/>
              </a:ext>
            </a:extLst>
          </p:cNvPr>
          <p:cNvSpPr>
            <a:spLocks noGrp="1"/>
          </p:cNvSpPr>
          <p:nvPr>
            <p:ph idx="1"/>
          </p:nvPr>
        </p:nvSpPr>
        <p:spPr>
          <a:xfrm>
            <a:off x="472441" y="2267587"/>
            <a:ext cx="5913119" cy="2873374"/>
          </a:xfrm>
        </p:spPr>
        <p:txBody>
          <a:bodyPr>
            <a:normAutofit fontScale="92500" lnSpcReduction="10000"/>
          </a:bodyPr>
          <a:lstStyle/>
          <a:p>
            <a:pPr marL="0" indent="0">
              <a:buNone/>
            </a:pPr>
            <a:r>
              <a:rPr lang="de-CH" sz="1700" b="1" dirty="0">
                <a:solidFill>
                  <a:srgbClr val="78A200"/>
                </a:solidFill>
                <a:latin typeface="Verdana Pro Cond Light" panose="020B0306030504040204" pitchFamily="34" charset="0"/>
              </a:rPr>
              <a:t>Unsere Vision</a:t>
            </a:r>
          </a:p>
          <a:p>
            <a:pPr marL="0" indent="0">
              <a:buNone/>
            </a:pPr>
            <a:endParaRPr lang="de-CH" sz="1400" b="1" dirty="0">
              <a:solidFill>
                <a:srgbClr val="78A200"/>
              </a:solidFill>
              <a:latin typeface="Verdana Pro Cond Light" panose="020B0306030504040204" pitchFamily="34" charset="0"/>
            </a:endParaRPr>
          </a:p>
          <a:p>
            <a:pPr marL="0" indent="0">
              <a:buNone/>
            </a:pPr>
            <a:r>
              <a:rPr lang="de-CH" sz="1400" dirty="0">
                <a:latin typeface="Verdana Pro Cond Light" panose="020B0306030504040204" pitchFamily="34" charset="0"/>
              </a:rPr>
              <a:t>GREEN BOOTS</a:t>
            </a:r>
            <a:endParaRPr lang="de-CH" sz="1400" b="1" dirty="0">
              <a:latin typeface="Verdana Pro Cond Light" panose="020B0306030504040204" pitchFamily="34" charset="0"/>
            </a:endParaRPr>
          </a:p>
          <a:p>
            <a:r>
              <a:rPr lang="de-CH" sz="1400" dirty="0">
                <a:latin typeface="Verdana Pro Cond Light" panose="020B0306030504040204" pitchFamily="34" charset="0"/>
              </a:rPr>
              <a:t>steht für die Erhaltung der Regenwälder für unsere Zukunft.</a:t>
            </a:r>
          </a:p>
          <a:p>
            <a:r>
              <a:rPr lang="de-CH" sz="1400" dirty="0">
                <a:latin typeface="Verdana Pro Cond Light" panose="020B0306030504040204" pitchFamily="34" charset="0"/>
              </a:rPr>
              <a:t>wächst zu einer kompetenten und professionellen Schweizer Organisation für umfassenden Regenwaldschutz heran.</a:t>
            </a:r>
          </a:p>
          <a:p>
            <a:r>
              <a:rPr lang="de-CH" sz="1400" dirty="0">
                <a:latin typeface="Verdana Pro Cond Light" panose="020B0306030504040204" pitchFamily="34" charset="0"/>
              </a:rPr>
              <a:t>entwickelt sich zu einer führenden Informationsplattform und einer zuverlässigen Ansprechstelle für das Thema Regenwaldschutz.</a:t>
            </a:r>
          </a:p>
          <a:p>
            <a:r>
              <a:rPr lang="de-CH" sz="1400" dirty="0">
                <a:latin typeface="Verdana Pro Cond Light" panose="020B0306030504040204" pitchFamily="34" charset="0"/>
              </a:rPr>
              <a:t>finanziert seine Aktivitäten neben Beiträgen von Stiftungen und Crowdfunding vor allem über Mitgliederbeiträge und Spendenaktionen.  </a:t>
            </a:r>
          </a:p>
          <a:p>
            <a:r>
              <a:rPr lang="de-CH" sz="1400" dirty="0">
                <a:latin typeface="Verdana Pro Cond Light" panose="020B0306030504040204" pitchFamily="34" charset="0"/>
              </a:rPr>
              <a:t>engagiert sich mit viel Herzblut und ehrenamtlicher Arbeit für den Vereinszweck.</a:t>
            </a:r>
          </a:p>
          <a:p>
            <a:endParaRPr lang="de-CH" dirty="0"/>
          </a:p>
          <a:p>
            <a:endParaRPr lang="de-CH" dirty="0"/>
          </a:p>
        </p:txBody>
      </p:sp>
      <p:sp>
        <p:nvSpPr>
          <p:cNvPr id="7" name="Textfeld 6">
            <a:extLst>
              <a:ext uri="{FF2B5EF4-FFF2-40B4-BE49-F238E27FC236}">
                <a16:creationId xmlns:a16="http://schemas.microsoft.com/office/drawing/2014/main" id="{FC0DC96D-7AC9-4280-80EA-E7BF743D0300}"/>
              </a:ext>
            </a:extLst>
          </p:cNvPr>
          <p:cNvSpPr txBox="1"/>
          <p:nvPr/>
        </p:nvSpPr>
        <p:spPr>
          <a:xfrm>
            <a:off x="1797153" y="676441"/>
            <a:ext cx="4389121" cy="584647"/>
          </a:xfrm>
          <a:prstGeom prst="rect">
            <a:avLst/>
          </a:prstGeom>
          <a:noFill/>
        </p:spPr>
        <p:txBody>
          <a:bodyPr wrap="square" rtlCol="0">
            <a:spAutoFit/>
          </a:bodyPr>
          <a:lstStyle/>
          <a:p>
            <a:r>
              <a:rPr lang="de-CH" sz="3199" b="1" dirty="0">
                <a:solidFill>
                  <a:schemeClr val="bg2">
                    <a:lumMod val="50000"/>
                  </a:schemeClr>
                </a:solidFill>
                <a:latin typeface="Skia" panose="020D0502020204020204" pitchFamily="34" charset="0"/>
              </a:rPr>
              <a:t>Über GREEN BOOTS</a:t>
            </a:r>
          </a:p>
        </p:txBody>
      </p:sp>
      <p:sp>
        <p:nvSpPr>
          <p:cNvPr id="10" name="Inhaltsplatzhalter 2">
            <a:extLst>
              <a:ext uri="{FF2B5EF4-FFF2-40B4-BE49-F238E27FC236}">
                <a16:creationId xmlns:a16="http://schemas.microsoft.com/office/drawing/2014/main" id="{9B7850D7-A8C4-4535-97F9-B96986D04CA4}"/>
              </a:ext>
            </a:extLst>
          </p:cNvPr>
          <p:cNvSpPr txBox="1">
            <a:spLocks/>
          </p:cNvSpPr>
          <p:nvPr/>
        </p:nvSpPr>
        <p:spPr>
          <a:xfrm>
            <a:off x="838201" y="1825626"/>
            <a:ext cx="10515600" cy="4351338"/>
          </a:xfrm>
          <a:prstGeom prst="rect">
            <a:avLst/>
          </a:prstGeom>
        </p:spPr>
        <p:txBody>
          <a:bodyPr vert="horz" lIns="91441" tIns="45720" rIns="91441"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dirty="0"/>
          </a:p>
        </p:txBody>
      </p:sp>
      <p:pic>
        <p:nvPicPr>
          <p:cNvPr id="5" name="Grafik 4" descr="Ein Bild, das klein, Tier, Pflanze, sitzend enthält.&#10;&#10;Automatisch generierte Beschreibung">
            <a:extLst>
              <a:ext uri="{FF2B5EF4-FFF2-40B4-BE49-F238E27FC236}">
                <a16:creationId xmlns:a16="http://schemas.microsoft.com/office/drawing/2014/main" id="{1F3E96B4-FAAD-4683-9D96-EAA34EC6F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1" y="5542642"/>
            <a:ext cx="2906487" cy="1937657"/>
          </a:xfrm>
          <a:prstGeom prst="rect">
            <a:avLst/>
          </a:prstGeom>
        </p:spPr>
      </p:pic>
      <p:pic>
        <p:nvPicPr>
          <p:cNvPr id="12" name="Grafik 11" descr="Ein Bild, das draußen, Tier, Säugetier, Gras enthält.&#10;&#10;Automatisch generierte Beschreibung">
            <a:extLst>
              <a:ext uri="{FF2B5EF4-FFF2-40B4-BE49-F238E27FC236}">
                <a16:creationId xmlns:a16="http://schemas.microsoft.com/office/drawing/2014/main" id="{927EB435-6C6A-4701-8C51-53BE5DC34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2" y="5542641"/>
            <a:ext cx="2925482" cy="1937659"/>
          </a:xfrm>
          <a:prstGeom prst="rect">
            <a:avLst/>
          </a:prstGeom>
        </p:spPr>
      </p:pic>
      <p:pic>
        <p:nvPicPr>
          <p:cNvPr id="16" name="Grafik 15" descr="Ein Bild, das Tier, Reptil, Eidechse, drinnen enthält.&#10;&#10;Automatisch generierte Beschreibung">
            <a:extLst>
              <a:ext uri="{FF2B5EF4-FFF2-40B4-BE49-F238E27FC236}">
                <a16:creationId xmlns:a16="http://schemas.microsoft.com/office/drawing/2014/main" id="{1A76B6E5-2A51-4B79-9335-171258B3C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9" y="7546974"/>
            <a:ext cx="2905033" cy="1937659"/>
          </a:xfrm>
          <a:prstGeom prst="rect">
            <a:avLst/>
          </a:prstGeom>
        </p:spPr>
      </p:pic>
      <p:pic>
        <p:nvPicPr>
          <p:cNvPr id="18" name="Grafik 17" descr="Ein Bild, das Tier, grün, Blume enthält.&#10;&#10;Automatisch generierte Beschreibung">
            <a:extLst>
              <a:ext uri="{FF2B5EF4-FFF2-40B4-BE49-F238E27FC236}">
                <a16:creationId xmlns:a16="http://schemas.microsoft.com/office/drawing/2014/main" id="{32003790-8BFE-47D5-AE8A-13B1EBE2A3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1" y="7546974"/>
            <a:ext cx="2925484" cy="1937659"/>
          </a:xfrm>
          <a:prstGeom prst="rect">
            <a:avLst/>
          </a:prstGeom>
        </p:spPr>
      </p:pic>
    </p:spTree>
    <p:extLst>
      <p:ext uri="{BB962C8B-B14F-4D97-AF65-F5344CB8AC3E}">
        <p14:creationId xmlns:p14="http://schemas.microsoft.com/office/powerpoint/2010/main" val="286710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619C55F-8219-46B6-B68D-E7ACEE14B4F9}"/>
              </a:ext>
            </a:extLst>
          </p:cNvPr>
          <p:cNvSpPr/>
          <p:nvPr/>
        </p:nvSpPr>
        <p:spPr>
          <a:xfrm>
            <a:off x="0" y="1"/>
            <a:ext cx="6858000" cy="1937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de-CH"/>
          </a:p>
        </p:txBody>
      </p:sp>
      <p:pic>
        <p:nvPicPr>
          <p:cNvPr id="4" name="Picture 6">
            <a:extLst>
              <a:ext uri="{FF2B5EF4-FFF2-40B4-BE49-F238E27FC236}">
                <a16:creationId xmlns:a16="http://schemas.microsoft.com/office/drawing/2014/main" id="{6F648E7C-DE29-4CBA-80D0-E2309D2A11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8" y="1"/>
            <a:ext cx="1797153" cy="1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FC0DC96D-7AC9-4280-80EA-E7BF743D0300}"/>
              </a:ext>
            </a:extLst>
          </p:cNvPr>
          <p:cNvSpPr txBox="1"/>
          <p:nvPr/>
        </p:nvSpPr>
        <p:spPr>
          <a:xfrm>
            <a:off x="1797153" y="676441"/>
            <a:ext cx="4389121" cy="584647"/>
          </a:xfrm>
          <a:prstGeom prst="rect">
            <a:avLst/>
          </a:prstGeom>
          <a:noFill/>
        </p:spPr>
        <p:txBody>
          <a:bodyPr wrap="square" rtlCol="0">
            <a:spAutoFit/>
          </a:bodyPr>
          <a:lstStyle/>
          <a:p>
            <a:r>
              <a:rPr lang="de-CH" sz="3199" b="1" dirty="0">
                <a:solidFill>
                  <a:schemeClr val="bg2">
                    <a:lumMod val="50000"/>
                  </a:schemeClr>
                </a:solidFill>
                <a:latin typeface="Skia" panose="020D0502020204020204" pitchFamily="34" charset="0"/>
              </a:rPr>
              <a:t>Jahresbericht 2019</a:t>
            </a:r>
          </a:p>
        </p:txBody>
      </p:sp>
      <p:sp>
        <p:nvSpPr>
          <p:cNvPr id="10" name="Inhaltsplatzhalter 2">
            <a:extLst>
              <a:ext uri="{FF2B5EF4-FFF2-40B4-BE49-F238E27FC236}">
                <a16:creationId xmlns:a16="http://schemas.microsoft.com/office/drawing/2014/main" id="{9B7850D7-A8C4-4535-97F9-B96986D04CA4}"/>
              </a:ext>
            </a:extLst>
          </p:cNvPr>
          <p:cNvSpPr txBox="1">
            <a:spLocks/>
          </p:cNvSpPr>
          <p:nvPr/>
        </p:nvSpPr>
        <p:spPr>
          <a:xfrm>
            <a:off x="838201" y="1825626"/>
            <a:ext cx="10515600" cy="4351338"/>
          </a:xfrm>
          <a:prstGeom prst="rect">
            <a:avLst/>
          </a:prstGeom>
        </p:spPr>
        <p:txBody>
          <a:bodyPr vert="horz" lIns="91441" tIns="45720" rIns="91441"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dirty="0"/>
          </a:p>
        </p:txBody>
      </p:sp>
      <p:cxnSp>
        <p:nvCxnSpPr>
          <p:cNvPr id="9" name="Straight Connector 3864">
            <a:extLst>
              <a:ext uri="{FF2B5EF4-FFF2-40B4-BE49-F238E27FC236}">
                <a16:creationId xmlns:a16="http://schemas.microsoft.com/office/drawing/2014/main" id="{CC473CB3-73E3-463A-B9AB-78D416AE06FC}"/>
              </a:ext>
            </a:extLst>
          </p:cNvPr>
          <p:cNvCxnSpPr>
            <a:cxnSpLocks/>
          </p:cNvCxnSpPr>
          <p:nvPr/>
        </p:nvCxnSpPr>
        <p:spPr>
          <a:xfrm>
            <a:off x="1375533" y="1925789"/>
            <a:ext cx="0" cy="798021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Oval 3865">
            <a:extLst>
              <a:ext uri="{FF2B5EF4-FFF2-40B4-BE49-F238E27FC236}">
                <a16:creationId xmlns:a16="http://schemas.microsoft.com/office/drawing/2014/main" id="{03550F6D-85C8-4F79-8A12-38ED619D081C}"/>
              </a:ext>
            </a:extLst>
          </p:cNvPr>
          <p:cNvSpPr/>
          <p:nvPr/>
        </p:nvSpPr>
        <p:spPr>
          <a:xfrm>
            <a:off x="1111370" y="6145109"/>
            <a:ext cx="540000" cy="540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2" name="Oval 3866">
            <a:extLst>
              <a:ext uri="{FF2B5EF4-FFF2-40B4-BE49-F238E27FC236}">
                <a16:creationId xmlns:a16="http://schemas.microsoft.com/office/drawing/2014/main" id="{0625138C-BB93-4942-8481-EB106B44C233}"/>
              </a:ext>
            </a:extLst>
          </p:cNvPr>
          <p:cNvSpPr/>
          <p:nvPr/>
        </p:nvSpPr>
        <p:spPr>
          <a:xfrm>
            <a:off x="1111370" y="3895004"/>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3" name="Oval 3867">
            <a:extLst>
              <a:ext uri="{FF2B5EF4-FFF2-40B4-BE49-F238E27FC236}">
                <a16:creationId xmlns:a16="http://schemas.microsoft.com/office/drawing/2014/main" id="{A44C42C1-71EC-47AB-9ACC-39F80135AA93}"/>
              </a:ext>
            </a:extLst>
          </p:cNvPr>
          <p:cNvSpPr/>
          <p:nvPr/>
        </p:nvSpPr>
        <p:spPr>
          <a:xfrm>
            <a:off x="1111370" y="4977194"/>
            <a:ext cx="540000" cy="54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4" name="Oval 3868">
            <a:extLst>
              <a:ext uri="{FF2B5EF4-FFF2-40B4-BE49-F238E27FC236}">
                <a16:creationId xmlns:a16="http://schemas.microsoft.com/office/drawing/2014/main" id="{6DBD5E7E-7251-45CA-AAB3-D5ABF47C9390}"/>
              </a:ext>
            </a:extLst>
          </p:cNvPr>
          <p:cNvSpPr/>
          <p:nvPr/>
        </p:nvSpPr>
        <p:spPr>
          <a:xfrm>
            <a:off x="1111370" y="2812814"/>
            <a:ext cx="540000" cy="5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6" name="직사각형 113">
            <a:extLst>
              <a:ext uri="{FF2B5EF4-FFF2-40B4-BE49-F238E27FC236}">
                <a16:creationId xmlns:a16="http://schemas.microsoft.com/office/drawing/2014/main" id="{53B9DE0D-9652-45B9-8A8F-00D86C290E9C}"/>
              </a:ext>
            </a:extLst>
          </p:cNvPr>
          <p:cNvSpPr>
            <a:spLocks noChangeArrowheads="1"/>
          </p:cNvSpPr>
          <p:nvPr/>
        </p:nvSpPr>
        <p:spPr bwMode="auto">
          <a:xfrm>
            <a:off x="0" y="2913538"/>
            <a:ext cx="9962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err="1">
                <a:solidFill>
                  <a:schemeClr val="accent5"/>
                </a:solidFill>
                <a:latin typeface="Verdana Pro Cond Light" panose="020B0306030504040204" pitchFamily="34" charset="0"/>
                <a:cs typeface="Arial" charset="0"/>
              </a:rPr>
              <a:t>Februar</a:t>
            </a:r>
            <a:endParaRPr lang="ko-KR" altLang="en-US" sz="1600" dirty="0">
              <a:solidFill>
                <a:schemeClr val="accent5"/>
              </a:solidFill>
              <a:latin typeface="Verdana Pro Cond Light" panose="020B0306030504040204" pitchFamily="34" charset="0"/>
            </a:endParaRPr>
          </a:p>
        </p:txBody>
      </p:sp>
      <p:sp>
        <p:nvSpPr>
          <p:cNvPr id="17" name="TextBox 3871">
            <a:extLst>
              <a:ext uri="{FF2B5EF4-FFF2-40B4-BE49-F238E27FC236}">
                <a16:creationId xmlns:a16="http://schemas.microsoft.com/office/drawing/2014/main" id="{8AABDB53-3869-4303-83FB-D5B31B36B9AB}"/>
              </a:ext>
            </a:extLst>
          </p:cNvPr>
          <p:cNvSpPr txBox="1"/>
          <p:nvPr/>
        </p:nvSpPr>
        <p:spPr>
          <a:xfrm>
            <a:off x="0" y="3995728"/>
            <a:ext cx="996257" cy="338554"/>
          </a:xfrm>
          <a:prstGeom prst="rect">
            <a:avLst/>
          </a:prstGeom>
          <a:noFill/>
        </p:spPr>
        <p:txBody>
          <a:bodyPr wrap="square" rtlCol="0">
            <a:spAutoFit/>
          </a:bodyPr>
          <a:lstStyle/>
          <a:p>
            <a:pPr algn="ctr"/>
            <a:r>
              <a:rPr lang="en-US" altLang="ko-KR" sz="1600" b="1" dirty="0" err="1">
                <a:solidFill>
                  <a:schemeClr val="accent4"/>
                </a:solidFill>
                <a:latin typeface="Verdana Pro Cond Light" panose="020B0306030504040204" pitchFamily="34" charset="0"/>
                <a:cs typeface="Arial" pitchFamily="34" charset="0"/>
              </a:rPr>
              <a:t>März</a:t>
            </a:r>
            <a:endParaRPr lang="ko-KR" altLang="en-US" sz="1600" b="1" dirty="0">
              <a:solidFill>
                <a:schemeClr val="accent4"/>
              </a:solidFill>
              <a:latin typeface="Verdana Pro Cond Light" panose="020B0306030504040204" pitchFamily="34" charset="0"/>
              <a:cs typeface="Arial" pitchFamily="34" charset="0"/>
            </a:endParaRPr>
          </a:p>
        </p:txBody>
      </p:sp>
      <p:sp>
        <p:nvSpPr>
          <p:cNvPr id="18" name="TextBox 3872">
            <a:extLst>
              <a:ext uri="{FF2B5EF4-FFF2-40B4-BE49-F238E27FC236}">
                <a16:creationId xmlns:a16="http://schemas.microsoft.com/office/drawing/2014/main" id="{FC1B8B0C-CD83-4DD8-B265-7DD8E4DEA775}"/>
              </a:ext>
            </a:extLst>
          </p:cNvPr>
          <p:cNvSpPr txBox="1"/>
          <p:nvPr/>
        </p:nvSpPr>
        <p:spPr>
          <a:xfrm>
            <a:off x="0" y="5077918"/>
            <a:ext cx="996257" cy="338554"/>
          </a:xfrm>
          <a:prstGeom prst="rect">
            <a:avLst/>
          </a:prstGeom>
          <a:noFill/>
        </p:spPr>
        <p:txBody>
          <a:bodyPr wrap="square" rtlCol="0">
            <a:spAutoFit/>
          </a:bodyPr>
          <a:lstStyle/>
          <a:p>
            <a:pPr algn="ctr"/>
            <a:r>
              <a:rPr lang="en-US" altLang="ko-KR" sz="1600" b="1" dirty="0">
                <a:solidFill>
                  <a:schemeClr val="accent2"/>
                </a:solidFill>
                <a:latin typeface="Verdana Pro Cond Light" panose="020B0306030504040204" pitchFamily="34" charset="0"/>
                <a:cs typeface="Arial" pitchFamily="34" charset="0"/>
              </a:rPr>
              <a:t>April</a:t>
            </a:r>
            <a:endParaRPr lang="ko-KR" altLang="en-US" sz="1600" b="1" dirty="0">
              <a:solidFill>
                <a:schemeClr val="accent2"/>
              </a:solidFill>
              <a:latin typeface="Verdana Pro Cond Light" panose="020B0306030504040204" pitchFamily="34" charset="0"/>
              <a:cs typeface="Arial" pitchFamily="34" charset="0"/>
            </a:endParaRPr>
          </a:p>
        </p:txBody>
      </p:sp>
      <p:sp>
        <p:nvSpPr>
          <p:cNvPr id="19" name="TextBox 3873">
            <a:extLst>
              <a:ext uri="{FF2B5EF4-FFF2-40B4-BE49-F238E27FC236}">
                <a16:creationId xmlns:a16="http://schemas.microsoft.com/office/drawing/2014/main" id="{39B89C2A-596E-4EA3-8679-6C02740AB5D0}"/>
              </a:ext>
            </a:extLst>
          </p:cNvPr>
          <p:cNvSpPr txBox="1"/>
          <p:nvPr/>
        </p:nvSpPr>
        <p:spPr>
          <a:xfrm>
            <a:off x="12576" y="6245833"/>
            <a:ext cx="996257" cy="338554"/>
          </a:xfrm>
          <a:prstGeom prst="rect">
            <a:avLst/>
          </a:prstGeom>
          <a:noFill/>
        </p:spPr>
        <p:txBody>
          <a:bodyPr wrap="square" rtlCol="0">
            <a:spAutoFit/>
          </a:bodyPr>
          <a:lstStyle/>
          <a:p>
            <a:pPr algn="ctr"/>
            <a:r>
              <a:rPr lang="en-US" altLang="ko-KR" sz="1600" b="1" dirty="0">
                <a:solidFill>
                  <a:schemeClr val="accent4">
                    <a:lumMod val="50000"/>
                  </a:schemeClr>
                </a:solidFill>
                <a:latin typeface="Verdana Pro Cond Light" panose="020B0306030504040204" pitchFamily="34" charset="0"/>
                <a:cs typeface="Arial" pitchFamily="34" charset="0"/>
              </a:rPr>
              <a:t>Mai-</a:t>
            </a:r>
            <a:r>
              <a:rPr lang="en-US" altLang="ko-KR" sz="1600" b="1" dirty="0" err="1">
                <a:solidFill>
                  <a:schemeClr val="accent4">
                    <a:lumMod val="50000"/>
                  </a:schemeClr>
                </a:solidFill>
                <a:latin typeface="Verdana Pro Cond Light" panose="020B0306030504040204" pitchFamily="34" charset="0"/>
                <a:cs typeface="Arial" pitchFamily="34" charset="0"/>
              </a:rPr>
              <a:t>Juni</a:t>
            </a:r>
            <a:endParaRPr lang="ko-KR" altLang="en-US" sz="1600" b="1" dirty="0">
              <a:solidFill>
                <a:schemeClr val="accent4">
                  <a:lumMod val="50000"/>
                </a:schemeClr>
              </a:solidFill>
              <a:latin typeface="Verdana Pro Cond Light" panose="020B0306030504040204" pitchFamily="34" charset="0"/>
              <a:cs typeface="Arial" pitchFamily="34" charset="0"/>
            </a:endParaRPr>
          </a:p>
        </p:txBody>
      </p:sp>
      <p:grpSp>
        <p:nvGrpSpPr>
          <p:cNvPr id="21" name="Group 3875">
            <a:extLst>
              <a:ext uri="{FF2B5EF4-FFF2-40B4-BE49-F238E27FC236}">
                <a16:creationId xmlns:a16="http://schemas.microsoft.com/office/drawing/2014/main" id="{F63DFB2A-9C9B-46A7-A885-74C4865E9927}"/>
              </a:ext>
            </a:extLst>
          </p:cNvPr>
          <p:cNvGrpSpPr/>
          <p:nvPr/>
        </p:nvGrpSpPr>
        <p:grpSpPr>
          <a:xfrm>
            <a:off x="1982410" y="3651047"/>
            <a:ext cx="4407502" cy="1052017"/>
            <a:chOff x="6210998" y="1433695"/>
            <a:chExt cx="1457347" cy="1052017"/>
          </a:xfrm>
        </p:grpSpPr>
        <p:sp>
          <p:nvSpPr>
            <p:cNvPr id="22" name="TextBox 3876">
              <a:extLst>
                <a:ext uri="{FF2B5EF4-FFF2-40B4-BE49-F238E27FC236}">
                  <a16:creationId xmlns:a16="http://schemas.microsoft.com/office/drawing/2014/main" id="{725FF577-9A75-4505-BBD5-F45E1E5FF160}"/>
                </a:ext>
              </a:extLst>
            </p:cNvPr>
            <p:cNvSpPr txBox="1"/>
            <p:nvPr/>
          </p:nvSpPr>
          <p:spPr>
            <a:xfrm>
              <a:off x="6210998" y="1433695"/>
              <a:ext cx="1457346" cy="276999"/>
            </a:xfrm>
            <a:prstGeom prst="rect">
              <a:avLst/>
            </a:prstGeom>
            <a:noFill/>
          </p:spPr>
          <p:txBody>
            <a:bodyPr wrap="square" rtlCol="0">
              <a:spAutoFit/>
            </a:bodyPr>
            <a:lstStyle/>
            <a:p>
              <a:r>
                <a:rPr lang="de-CH" altLang="ko-KR" sz="1200" b="1" dirty="0">
                  <a:solidFill>
                    <a:schemeClr val="tx1">
                      <a:lumMod val="75000"/>
                      <a:lumOff val="25000"/>
                    </a:schemeClr>
                  </a:solidFill>
                  <a:latin typeface="Verdana Pro Cond Light" panose="020B0306030504040204" pitchFamily="34" charset="0"/>
                  <a:cs typeface="Arial" pitchFamily="34" charset="0"/>
                </a:rPr>
                <a:t>Strategische Vorarbeit</a:t>
              </a:r>
            </a:p>
          </p:txBody>
        </p:sp>
        <p:sp>
          <p:nvSpPr>
            <p:cNvPr id="23" name="TextBox 3877">
              <a:extLst>
                <a:ext uri="{FF2B5EF4-FFF2-40B4-BE49-F238E27FC236}">
                  <a16:creationId xmlns:a16="http://schemas.microsoft.com/office/drawing/2014/main" id="{A1DB5C88-22A7-4C94-B297-6537E6A89AFE}"/>
                </a:ext>
              </a:extLst>
            </p:cNvPr>
            <p:cNvSpPr txBox="1"/>
            <p:nvPr/>
          </p:nvSpPr>
          <p:spPr>
            <a:xfrm>
              <a:off x="6210999" y="1654715"/>
              <a:ext cx="1457346" cy="830997"/>
            </a:xfrm>
            <a:prstGeom prst="rect">
              <a:avLst/>
            </a:prstGeom>
            <a:noFill/>
          </p:spPr>
          <p:txBody>
            <a:bodyPr wrap="square" rtlCol="0">
              <a:spAutoFit/>
            </a:bodyPr>
            <a:lstStyle/>
            <a:p>
              <a:pPr>
                <a:spcAft>
                  <a:spcPts val="200"/>
                </a:spcAft>
              </a:pPr>
              <a:r>
                <a:rPr lang="de-CH" altLang="ko-KR" sz="1200" dirty="0">
                  <a:solidFill>
                    <a:schemeClr val="tx1">
                      <a:lumMod val="75000"/>
                      <a:lumOff val="25000"/>
                    </a:schemeClr>
                  </a:solidFill>
                  <a:latin typeface="Verdana Pro Cond Light" panose="020B0306030504040204" pitchFamily="34" charset="0"/>
                  <a:cs typeface="Arial" pitchFamily="34" charset="0"/>
                </a:rPr>
                <a:t>Wir entwickeln eine gemeinsame Vision und Mission und legen unsere Vereinsziele fest. Wir bestimmen unsere Organisations-strukturen und verteilen die Vorstandsressorts. Die Vereins-statuten sind erarbeitet und der Vorstand konstituiert.  </a:t>
              </a:r>
            </a:p>
          </p:txBody>
        </p:sp>
      </p:grpSp>
      <p:grpSp>
        <p:nvGrpSpPr>
          <p:cNvPr id="24" name="Group 3878">
            <a:extLst>
              <a:ext uri="{FF2B5EF4-FFF2-40B4-BE49-F238E27FC236}">
                <a16:creationId xmlns:a16="http://schemas.microsoft.com/office/drawing/2014/main" id="{F83AA4B2-8D6A-4E65-B71C-7959ADB516BB}"/>
              </a:ext>
            </a:extLst>
          </p:cNvPr>
          <p:cNvGrpSpPr/>
          <p:nvPr/>
        </p:nvGrpSpPr>
        <p:grpSpPr>
          <a:xfrm>
            <a:off x="1982411" y="2725340"/>
            <a:ext cx="4573517" cy="701735"/>
            <a:chOff x="6210998" y="1452745"/>
            <a:chExt cx="1457346" cy="701735"/>
          </a:xfrm>
        </p:grpSpPr>
        <p:sp>
          <p:nvSpPr>
            <p:cNvPr id="25" name="TextBox 3879">
              <a:extLst>
                <a:ext uri="{FF2B5EF4-FFF2-40B4-BE49-F238E27FC236}">
                  <a16:creationId xmlns:a16="http://schemas.microsoft.com/office/drawing/2014/main" id="{92C89E60-3D03-4C7F-B4C8-E2A24B590D6C}"/>
                </a:ext>
              </a:extLst>
            </p:cNvPr>
            <p:cNvSpPr txBox="1"/>
            <p:nvPr/>
          </p:nvSpPr>
          <p:spPr>
            <a:xfrm>
              <a:off x="6210998" y="1452745"/>
              <a:ext cx="1457346" cy="276999"/>
            </a:xfrm>
            <a:prstGeom prst="rect">
              <a:avLst/>
            </a:prstGeom>
            <a:noFill/>
          </p:spPr>
          <p:txBody>
            <a:bodyPr wrap="square" rtlCol="0">
              <a:spAutoFit/>
            </a:bodyPr>
            <a:lstStyle/>
            <a:p>
              <a:r>
                <a:rPr lang="en-US" altLang="ko-KR" sz="1200" b="1" dirty="0">
                  <a:solidFill>
                    <a:schemeClr val="tx1">
                      <a:lumMod val="75000"/>
                      <a:lumOff val="25000"/>
                    </a:schemeClr>
                  </a:solidFill>
                  <a:latin typeface="Verdana Pro Cond Light" panose="020B0306030504040204" pitchFamily="34" charset="0"/>
                  <a:cs typeface="Arial" pitchFamily="34" charset="0"/>
                </a:rPr>
                <a:t>Kickoff-</a:t>
              </a:r>
              <a:r>
                <a:rPr lang="en-US" altLang="ko-KR" sz="1200" b="1" dirty="0" err="1">
                  <a:solidFill>
                    <a:schemeClr val="tx1">
                      <a:lumMod val="75000"/>
                      <a:lumOff val="25000"/>
                    </a:schemeClr>
                  </a:solidFill>
                  <a:latin typeface="Verdana Pro Cond Light" panose="020B0306030504040204" pitchFamily="34" charset="0"/>
                  <a:cs typeface="Arial" pitchFamily="34" charset="0"/>
                </a:rPr>
                <a:t>Treffen</a:t>
              </a:r>
              <a:endParaRPr lang="ko-KR" altLang="en-US" sz="1200" b="1" dirty="0">
                <a:solidFill>
                  <a:schemeClr val="tx1">
                    <a:lumMod val="75000"/>
                    <a:lumOff val="25000"/>
                  </a:schemeClr>
                </a:solidFill>
                <a:latin typeface="Verdana Pro Cond Light" panose="020B0306030504040204" pitchFamily="34" charset="0"/>
                <a:cs typeface="Arial" pitchFamily="34" charset="0"/>
              </a:endParaRPr>
            </a:p>
          </p:txBody>
        </p:sp>
        <p:sp>
          <p:nvSpPr>
            <p:cNvPr id="26" name="TextBox 3880">
              <a:extLst>
                <a:ext uri="{FF2B5EF4-FFF2-40B4-BE49-F238E27FC236}">
                  <a16:creationId xmlns:a16="http://schemas.microsoft.com/office/drawing/2014/main" id="{5E015858-9316-45E3-926A-3922BBF7179F}"/>
                </a:ext>
              </a:extLst>
            </p:cNvPr>
            <p:cNvSpPr txBox="1"/>
            <p:nvPr/>
          </p:nvSpPr>
          <p:spPr>
            <a:xfrm>
              <a:off x="6210998" y="1692815"/>
              <a:ext cx="1457346" cy="461665"/>
            </a:xfrm>
            <a:prstGeom prst="rect">
              <a:avLst/>
            </a:prstGeom>
            <a:noFill/>
          </p:spPr>
          <p:txBody>
            <a:bodyPr wrap="square" rtlCol="0">
              <a:spAutoFit/>
            </a:bodyPr>
            <a:lstStyle/>
            <a:p>
              <a:r>
                <a:rPr lang="de-CH" altLang="ko-KR" sz="1200" dirty="0">
                  <a:solidFill>
                    <a:schemeClr val="tx1">
                      <a:lumMod val="75000"/>
                      <a:lumOff val="25000"/>
                    </a:schemeClr>
                  </a:solidFill>
                  <a:latin typeface="Verdana Pro Cond Light" panose="020B0306030504040204" pitchFamily="34" charset="0"/>
                  <a:cs typeface="Arial" pitchFamily="34" charset="0"/>
                </a:rPr>
                <a:t>Auf Initiative von Simona Kobel treffen sich rund 20 Regenwald-Interessierte in Zürich.</a:t>
              </a:r>
            </a:p>
          </p:txBody>
        </p:sp>
      </p:grpSp>
      <p:grpSp>
        <p:nvGrpSpPr>
          <p:cNvPr id="27" name="Group 3881">
            <a:extLst>
              <a:ext uri="{FF2B5EF4-FFF2-40B4-BE49-F238E27FC236}">
                <a16:creationId xmlns:a16="http://schemas.microsoft.com/office/drawing/2014/main" id="{8EC5243C-C035-4FDA-8A1D-0FE82E492513}"/>
              </a:ext>
            </a:extLst>
          </p:cNvPr>
          <p:cNvGrpSpPr/>
          <p:nvPr/>
        </p:nvGrpSpPr>
        <p:grpSpPr>
          <a:xfrm>
            <a:off x="1982411" y="4850257"/>
            <a:ext cx="4483693" cy="884403"/>
            <a:chOff x="6210998" y="1500370"/>
            <a:chExt cx="1457346" cy="884403"/>
          </a:xfrm>
        </p:grpSpPr>
        <p:sp>
          <p:nvSpPr>
            <p:cNvPr id="28" name="TextBox 3882">
              <a:extLst>
                <a:ext uri="{FF2B5EF4-FFF2-40B4-BE49-F238E27FC236}">
                  <a16:creationId xmlns:a16="http://schemas.microsoft.com/office/drawing/2014/main" id="{FC7DA0A3-3BA9-4A1B-9699-96C353139B7A}"/>
                </a:ext>
              </a:extLst>
            </p:cNvPr>
            <p:cNvSpPr txBox="1"/>
            <p:nvPr/>
          </p:nvSpPr>
          <p:spPr>
            <a:xfrm>
              <a:off x="6210998" y="1500370"/>
              <a:ext cx="1457346"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Verdana Pro Cond Light" panose="020B0306030504040204" pitchFamily="34" charset="0"/>
                  <a:cs typeface="Arial" pitchFamily="34" charset="0"/>
                </a:rPr>
                <a:t>Vereinsgründung</a:t>
              </a:r>
              <a:endParaRPr lang="ko-KR" altLang="en-US" sz="1200" b="1" dirty="0">
                <a:solidFill>
                  <a:schemeClr val="tx1">
                    <a:lumMod val="75000"/>
                    <a:lumOff val="25000"/>
                  </a:schemeClr>
                </a:solidFill>
                <a:latin typeface="Verdana Pro Cond Light" panose="020B0306030504040204" pitchFamily="34" charset="0"/>
                <a:cs typeface="Arial" pitchFamily="34" charset="0"/>
              </a:endParaRPr>
            </a:p>
          </p:txBody>
        </p:sp>
        <p:sp>
          <p:nvSpPr>
            <p:cNvPr id="29" name="TextBox 3883">
              <a:extLst>
                <a:ext uri="{FF2B5EF4-FFF2-40B4-BE49-F238E27FC236}">
                  <a16:creationId xmlns:a16="http://schemas.microsoft.com/office/drawing/2014/main" id="{B304B310-B32F-4392-9337-8E4FC4E0A309}"/>
                </a:ext>
              </a:extLst>
            </p:cNvPr>
            <p:cNvSpPr txBox="1"/>
            <p:nvPr/>
          </p:nvSpPr>
          <p:spPr>
            <a:xfrm>
              <a:off x="6210998" y="1738442"/>
              <a:ext cx="1457346" cy="646331"/>
            </a:xfrm>
            <a:prstGeom prst="rect">
              <a:avLst/>
            </a:prstGeom>
            <a:noFill/>
          </p:spPr>
          <p:txBody>
            <a:bodyPr wrap="square" rtlCol="0">
              <a:spAutoFit/>
            </a:bodyPr>
            <a:lstStyle/>
            <a:p>
              <a:r>
                <a:rPr lang="de-CH" altLang="ko-KR" sz="1200" dirty="0">
                  <a:solidFill>
                    <a:schemeClr val="tx1">
                      <a:lumMod val="75000"/>
                      <a:lumOff val="25000"/>
                    </a:schemeClr>
                  </a:solidFill>
                  <a:latin typeface="Verdana Pro Cond Light" panose="020B0306030504040204" pitchFamily="34" charset="0"/>
                  <a:cs typeface="Arial" pitchFamily="34" charset="0"/>
                </a:rPr>
                <a:t>Am 23. April 2019 gründen wir ganz offiziell den Verein GREEN BOOTS – </a:t>
              </a:r>
              <a:r>
                <a:rPr lang="de-CH" altLang="ko-KR" sz="1200" dirty="0" err="1">
                  <a:solidFill>
                    <a:schemeClr val="tx1">
                      <a:lumMod val="75000"/>
                      <a:lumOff val="25000"/>
                    </a:schemeClr>
                  </a:solidFill>
                  <a:latin typeface="Verdana Pro Cond Light" panose="020B0306030504040204" pitchFamily="34" charset="0"/>
                  <a:cs typeface="Arial" pitchFamily="34" charset="0"/>
                </a:rPr>
                <a:t>Rainforests</a:t>
              </a:r>
              <a:r>
                <a:rPr lang="de-CH" altLang="ko-KR" sz="1200" dirty="0">
                  <a:solidFill>
                    <a:schemeClr val="tx1">
                      <a:lumMod val="75000"/>
                      <a:lumOff val="25000"/>
                    </a:schemeClr>
                  </a:solidFill>
                  <a:latin typeface="Verdana Pro Cond Light" panose="020B0306030504040204" pitchFamily="34" charset="0"/>
                  <a:cs typeface="Arial" pitchFamily="34" charset="0"/>
                </a:rPr>
                <a:t> </a:t>
              </a:r>
              <a:r>
                <a:rPr lang="de-CH" altLang="ko-KR" sz="1200" dirty="0" err="1">
                  <a:solidFill>
                    <a:schemeClr val="tx1">
                      <a:lumMod val="75000"/>
                      <a:lumOff val="25000"/>
                    </a:schemeClr>
                  </a:solidFill>
                  <a:latin typeface="Verdana Pro Cond Light" panose="020B0306030504040204" pitchFamily="34" charset="0"/>
                  <a:cs typeface="Arial" pitchFamily="34" charset="0"/>
                </a:rPr>
                <a:t>for</a:t>
              </a:r>
              <a:r>
                <a:rPr lang="de-CH" altLang="ko-KR" sz="1200" dirty="0">
                  <a:solidFill>
                    <a:schemeClr val="tx1">
                      <a:lumMod val="75000"/>
                      <a:lumOff val="25000"/>
                    </a:schemeClr>
                  </a:solidFill>
                  <a:latin typeface="Verdana Pro Cond Light" panose="020B0306030504040204" pitchFamily="34" charset="0"/>
                  <a:cs typeface="Arial" pitchFamily="34" charset="0"/>
                </a:rPr>
                <a:t> </a:t>
              </a:r>
              <a:r>
                <a:rPr lang="de-CH" altLang="ko-KR" sz="1200" dirty="0" err="1">
                  <a:solidFill>
                    <a:schemeClr val="tx1">
                      <a:lumMod val="75000"/>
                      <a:lumOff val="25000"/>
                    </a:schemeClr>
                  </a:solidFill>
                  <a:latin typeface="Verdana Pro Cond Light" panose="020B0306030504040204" pitchFamily="34" charset="0"/>
                  <a:cs typeface="Arial" pitchFamily="34" charset="0"/>
                </a:rPr>
                <a:t>our</a:t>
              </a:r>
              <a:r>
                <a:rPr lang="de-CH" altLang="ko-KR" sz="1200" dirty="0">
                  <a:solidFill>
                    <a:schemeClr val="tx1">
                      <a:lumMod val="75000"/>
                      <a:lumOff val="25000"/>
                    </a:schemeClr>
                  </a:solidFill>
                  <a:latin typeface="Verdana Pro Cond Light" panose="020B0306030504040204" pitchFamily="34" charset="0"/>
                  <a:cs typeface="Arial" pitchFamily="34" charset="0"/>
                </a:rPr>
                <a:t> Future mit Sitz in </a:t>
              </a:r>
              <a:r>
                <a:rPr lang="de-CH" altLang="ko-KR" sz="1200" dirty="0" err="1">
                  <a:solidFill>
                    <a:schemeClr val="tx1">
                      <a:lumMod val="75000"/>
                      <a:lumOff val="25000"/>
                    </a:schemeClr>
                  </a:solidFill>
                  <a:latin typeface="Verdana Pro Cond Light" panose="020B0306030504040204" pitchFamily="34" charset="0"/>
                  <a:cs typeface="Arial" pitchFamily="34" charset="0"/>
                </a:rPr>
                <a:t>Bisikon</a:t>
              </a:r>
              <a:r>
                <a:rPr lang="de-CH" altLang="ko-KR" sz="1200" dirty="0">
                  <a:solidFill>
                    <a:schemeClr val="tx1">
                      <a:lumMod val="75000"/>
                      <a:lumOff val="25000"/>
                    </a:schemeClr>
                  </a:solidFill>
                  <a:latin typeface="Verdana Pro Cond Light" panose="020B0306030504040204" pitchFamily="34" charset="0"/>
                  <a:cs typeface="Arial" pitchFamily="34" charset="0"/>
                </a:rPr>
                <a:t> ZH. Bei schönstem Wetter stossen wir im Botanischen Garten darauf an.</a:t>
              </a:r>
            </a:p>
          </p:txBody>
        </p:sp>
      </p:grpSp>
      <p:grpSp>
        <p:nvGrpSpPr>
          <p:cNvPr id="30" name="Group 3884">
            <a:extLst>
              <a:ext uri="{FF2B5EF4-FFF2-40B4-BE49-F238E27FC236}">
                <a16:creationId xmlns:a16="http://schemas.microsoft.com/office/drawing/2014/main" id="{F46D9A46-03FC-4E96-A87C-BA9DB19155C4}"/>
              </a:ext>
            </a:extLst>
          </p:cNvPr>
          <p:cNvGrpSpPr/>
          <p:nvPr/>
        </p:nvGrpSpPr>
        <p:grpSpPr>
          <a:xfrm>
            <a:off x="1982412" y="5962384"/>
            <a:ext cx="4483702" cy="861907"/>
            <a:chOff x="6210998" y="1433695"/>
            <a:chExt cx="1457346" cy="861907"/>
          </a:xfrm>
        </p:grpSpPr>
        <p:sp>
          <p:nvSpPr>
            <p:cNvPr id="31" name="TextBox 3885">
              <a:extLst>
                <a:ext uri="{FF2B5EF4-FFF2-40B4-BE49-F238E27FC236}">
                  <a16:creationId xmlns:a16="http://schemas.microsoft.com/office/drawing/2014/main" id="{8706ABD6-2B56-4F55-92A4-2EBD1372E23B}"/>
                </a:ext>
              </a:extLst>
            </p:cNvPr>
            <p:cNvSpPr txBox="1"/>
            <p:nvPr/>
          </p:nvSpPr>
          <p:spPr>
            <a:xfrm>
              <a:off x="6210998" y="1433695"/>
              <a:ext cx="1457346" cy="276999"/>
            </a:xfrm>
            <a:prstGeom prst="rect">
              <a:avLst/>
            </a:prstGeom>
            <a:noFill/>
          </p:spPr>
          <p:txBody>
            <a:bodyPr wrap="square" rtlCol="0">
              <a:spAutoFit/>
            </a:bodyPr>
            <a:lstStyle/>
            <a:p>
              <a:r>
                <a:rPr lang="de-CH" altLang="ko-KR" sz="1200" b="1" dirty="0">
                  <a:solidFill>
                    <a:schemeClr val="tx1">
                      <a:lumMod val="75000"/>
                      <a:lumOff val="25000"/>
                    </a:schemeClr>
                  </a:solidFill>
                  <a:latin typeface="Verdana Pro Cond Light" panose="020B0306030504040204" pitchFamily="34" charset="0"/>
                  <a:cs typeface="Arial" pitchFamily="34" charset="0"/>
                </a:rPr>
                <a:t>Aufbauarbeit</a:t>
              </a:r>
            </a:p>
          </p:txBody>
        </p:sp>
        <p:sp>
          <p:nvSpPr>
            <p:cNvPr id="32" name="TextBox 3886">
              <a:extLst>
                <a:ext uri="{FF2B5EF4-FFF2-40B4-BE49-F238E27FC236}">
                  <a16:creationId xmlns:a16="http://schemas.microsoft.com/office/drawing/2014/main" id="{4DA2F53E-9552-4432-85BB-7A14E15D12E8}"/>
                </a:ext>
              </a:extLst>
            </p:cNvPr>
            <p:cNvSpPr txBox="1"/>
            <p:nvPr/>
          </p:nvSpPr>
          <p:spPr>
            <a:xfrm>
              <a:off x="6210998" y="1649271"/>
              <a:ext cx="1457346" cy="646331"/>
            </a:xfrm>
            <a:prstGeom prst="rect">
              <a:avLst/>
            </a:prstGeom>
            <a:noFill/>
          </p:spPr>
          <p:txBody>
            <a:bodyPr wrap="square" rtlCol="0">
              <a:spAutoFit/>
            </a:bodyPr>
            <a:lstStyle/>
            <a:p>
              <a:pPr>
                <a:spcAft>
                  <a:spcPts val="200"/>
                </a:spcAft>
              </a:pPr>
              <a:r>
                <a:rPr lang="de-CH" altLang="ko-KR" sz="1200" dirty="0">
                  <a:solidFill>
                    <a:schemeClr val="tx1">
                      <a:lumMod val="75000"/>
                      <a:lumOff val="25000"/>
                    </a:schemeClr>
                  </a:solidFill>
                  <a:latin typeface="Verdana Pro Cond Light" panose="020B0306030504040204" pitchFamily="34" charset="0"/>
                  <a:cs typeface="Arial" pitchFamily="34" charset="0"/>
                </a:rPr>
                <a:t>Wir erarbeiten Kriterien für die Auswahl unterstützenswerter Projekte in Regenwaldländern. Ausserdem erstellen wir ein Konzept für die Sensibilisierungsarbeit.</a:t>
              </a:r>
            </a:p>
          </p:txBody>
        </p:sp>
      </p:grpSp>
      <p:grpSp>
        <p:nvGrpSpPr>
          <p:cNvPr id="33" name="Group 3887">
            <a:extLst>
              <a:ext uri="{FF2B5EF4-FFF2-40B4-BE49-F238E27FC236}">
                <a16:creationId xmlns:a16="http://schemas.microsoft.com/office/drawing/2014/main" id="{F99F402D-6DAD-42E2-A9FF-4828AB8D7402}"/>
              </a:ext>
            </a:extLst>
          </p:cNvPr>
          <p:cNvGrpSpPr/>
          <p:nvPr/>
        </p:nvGrpSpPr>
        <p:grpSpPr>
          <a:xfrm>
            <a:off x="1982412" y="7066730"/>
            <a:ext cx="4483702" cy="1060179"/>
            <a:chOff x="6210998" y="1433695"/>
            <a:chExt cx="1457346" cy="1060179"/>
          </a:xfrm>
        </p:grpSpPr>
        <p:sp>
          <p:nvSpPr>
            <p:cNvPr id="34" name="TextBox 3888">
              <a:extLst>
                <a:ext uri="{FF2B5EF4-FFF2-40B4-BE49-F238E27FC236}">
                  <a16:creationId xmlns:a16="http://schemas.microsoft.com/office/drawing/2014/main" id="{48D0B6F9-9C9D-4226-B479-09C28CD5F650}"/>
                </a:ext>
              </a:extLst>
            </p:cNvPr>
            <p:cNvSpPr txBox="1"/>
            <p:nvPr/>
          </p:nvSpPr>
          <p:spPr>
            <a:xfrm>
              <a:off x="6210998" y="1433695"/>
              <a:ext cx="1457346" cy="276999"/>
            </a:xfrm>
            <a:prstGeom prst="rect">
              <a:avLst/>
            </a:prstGeom>
            <a:noFill/>
          </p:spPr>
          <p:txBody>
            <a:bodyPr wrap="square" rtlCol="0">
              <a:spAutoFit/>
            </a:bodyPr>
            <a:lstStyle/>
            <a:p>
              <a:r>
                <a:rPr lang="en-US" altLang="ko-KR" sz="1200" b="1" dirty="0">
                  <a:solidFill>
                    <a:schemeClr val="tx1">
                      <a:lumMod val="75000"/>
                      <a:lumOff val="25000"/>
                    </a:schemeClr>
                  </a:solidFill>
                  <a:latin typeface="Verdana Pro Cond Light" panose="020B0306030504040204" pitchFamily="34" charset="0"/>
                  <a:cs typeface="Arial" pitchFamily="34" charset="0"/>
                </a:rPr>
                <a:t>Administrative Arbeit</a:t>
              </a:r>
              <a:endParaRPr lang="ko-KR" altLang="en-US" sz="1200" b="1" dirty="0">
                <a:solidFill>
                  <a:schemeClr val="tx1">
                    <a:lumMod val="75000"/>
                    <a:lumOff val="25000"/>
                  </a:schemeClr>
                </a:solidFill>
                <a:latin typeface="Verdana Pro Cond Light" panose="020B0306030504040204" pitchFamily="34" charset="0"/>
                <a:cs typeface="Arial" pitchFamily="34" charset="0"/>
              </a:endParaRPr>
            </a:p>
          </p:txBody>
        </p:sp>
        <p:sp>
          <p:nvSpPr>
            <p:cNvPr id="35" name="TextBox 3889">
              <a:extLst>
                <a:ext uri="{FF2B5EF4-FFF2-40B4-BE49-F238E27FC236}">
                  <a16:creationId xmlns:a16="http://schemas.microsoft.com/office/drawing/2014/main" id="{D7BD9DA9-CBD3-4884-B130-8D3F53A129CC}"/>
                </a:ext>
              </a:extLst>
            </p:cNvPr>
            <p:cNvSpPr txBox="1"/>
            <p:nvPr/>
          </p:nvSpPr>
          <p:spPr>
            <a:xfrm>
              <a:off x="6210998" y="1662877"/>
              <a:ext cx="1457346" cy="830997"/>
            </a:xfrm>
            <a:prstGeom prst="rect">
              <a:avLst/>
            </a:prstGeom>
            <a:noFill/>
          </p:spPr>
          <p:txBody>
            <a:bodyPr wrap="square" rtlCol="0">
              <a:spAutoFit/>
            </a:bodyPr>
            <a:lstStyle/>
            <a:p>
              <a:r>
                <a:rPr lang="de-CH" altLang="ko-KR" sz="1200" dirty="0">
                  <a:solidFill>
                    <a:schemeClr val="tx1">
                      <a:lumMod val="75000"/>
                      <a:lumOff val="25000"/>
                    </a:schemeClr>
                  </a:solidFill>
                  <a:latin typeface="Verdana Pro Cond Light" panose="020B0306030504040204" pitchFamily="34" charset="0"/>
                  <a:cs typeface="Arial" pitchFamily="34" charset="0"/>
                </a:rPr>
                <a:t>Wir eröffnen das Vereinskonto und bauen eine Buchhaltung auf. Wir haben ein professionell gestaltetes Logo und bewirtschaften unsere </a:t>
              </a:r>
              <a:r>
                <a:rPr lang="de-CH" altLang="ko-KR" sz="1200" dirty="0" err="1">
                  <a:solidFill>
                    <a:schemeClr val="tx1">
                      <a:lumMod val="75000"/>
                      <a:lumOff val="25000"/>
                    </a:schemeClr>
                  </a:solidFill>
                  <a:latin typeface="Verdana Pro Cond Light" panose="020B0306030504040204" pitchFamily="34" charset="0"/>
                  <a:cs typeface="Arial" pitchFamily="34" charset="0"/>
                </a:rPr>
                <a:t>Social</a:t>
              </a:r>
              <a:r>
                <a:rPr lang="de-CH" altLang="ko-KR" sz="1200" dirty="0">
                  <a:solidFill>
                    <a:schemeClr val="tx1">
                      <a:lumMod val="75000"/>
                      <a:lumOff val="25000"/>
                    </a:schemeClr>
                  </a:solidFill>
                  <a:latin typeface="Verdana Pro Cond Light" panose="020B0306030504040204" pitchFamily="34" charset="0"/>
                  <a:cs typeface="Arial" pitchFamily="34" charset="0"/>
                </a:rPr>
                <a:t> Media Kanäle. Ausserdem erarbeiten wir ein Konzept für unsere politische Arbeit. </a:t>
              </a:r>
            </a:p>
          </p:txBody>
        </p:sp>
      </p:grpSp>
      <p:grpSp>
        <p:nvGrpSpPr>
          <p:cNvPr id="56" name="Group 87">
            <a:extLst>
              <a:ext uri="{FF2B5EF4-FFF2-40B4-BE49-F238E27FC236}">
                <a16:creationId xmlns:a16="http://schemas.microsoft.com/office/drawing/2014/main" id="{BF64F5E9-EE83-450C-88FB-A8F09FC38A34}"/>
              </a:ext>
            </a:extLst>
          </p:cNvPr>
          <p:cNvGrpSpPr/>
          <p:nvPr/>
        </p:nvGrpSpPr>
        <p:grpSpPr>
          <a:xfrm>
            <a:off x="1982409" y="8258730"/>
            <a:ext cx="4085015" cy="1420835"/>
            <a:chOff x="1985513" y="4307149"/>
            <a:chExt cx="2601799" cy="1420835"/>
          </a:xfrm>
        </p:grpSpPr>
        <p:sp>
          <p:nvSpPr>
            <p:cNvPr id="57" name="TextBox 88">
              <a:extLst>
                <a:ext uri="{FF2B5EF4-FFF2-40B4-BE49-F238E27FC236}">
                  <a16:creationId xmlns:a16="http://schemas.microsoft.com/office/drawing/2014/main" id="{82903F7D-2303-47AA-80E0-DDD0FCC6D928}"/>
                </a:ext>
              </a:extLst>
            </p:cNvPr>
            <p:cNvSpPr txBox="1"/>
            <p:nvPr/>
          </p:nvSpPr>
          <p:spPr>
            <a:xfrm>
              <a:off x="1986149" y="4527655"/>
              <a:ext cx="2601156" cy="1200329"/>
            </a:xfrm>
            <a:prstGeom prst="rect">
              <a:avLst/>
            </a:prstGeom>
            <a:noFill/>
          </p:spPr>
          <p:txBody>
            <a:bodyPr wrap="square" rtlCol="0">
              <a:spAutoFit/>
            </a:bodyPr>
            <a:lstStyle/>
            <a:p>
              <a:r>
                <a:rPr lang="de-CH" altLang="ko-KR" sz="1200" dirty="0">
                  <a:solidFill>
                    <a:schemeClr val="tx1">
                      <a:lumMod val="75000"/>
                      <a:lumOff val="25000"/>
                    </a:schemeClr>
                  </a:solidFill>
                  <a:latin typeface="Verdana Pro Cond Light" panose="020B0306030504040204" pitchFamily="34" charset="0"/>
                  <a:cs typeface="Arial" pitchFamily="34" charset="0"/>
                </a:rPr>
                <a:t>Unsere brandneue Webseite geht online. Gleichzeitig startet auch unsere Crowdfunding-Kampagne zur Unterstützung der Ureinwohner Ecuadors und zur Erhaltung des Amazonas-Regenwaldes. Kurz vor Weihnachten haben wir ein Drittel der Projektkosten gesammelt. Sie werden an unsere Partnerorganisation </a:t>
              </a:r>
              <a:r>
                <a:rPr lang="de-CH" altLang="ko-KR" sz="1200" dirty="0" err="1">
                  <a:solidFill>
                    <a:schemeClr val="tx1">
                      <a:lumMod val="75000"/>
                      <a:lumOff val="25000"/>
                    </a:schemeClr>
                  </a:solidFill>
                  <a:latin typeface="Verdana Pro Cond Light" panose="020B0306030504040204" pitchFamily="34" charset="0"/>
                  <a:cs typeface="Arial" pitchFamily="34" charset="0"/>
                </a:rPr>
                <a:t>Amazonica</a:t>
              </a:r>
              <a:r>
                <a:rPr lang="de-CH" altLang="ko-KR" sz="1200" dirty="0">
                  <a:solidFill>
                    <a:schemeClr val="tx1">
                      <a:lumMod val="75000"/>
                      <a:lumOff val="25000"/>
                    </a:schemeClr>
                  </a:solidFill>
                  <a:latin typeface="Verdana Pro Cond Light" panose="020B0306030504040204" pitchFamily="34" charset="0"/>
                  <a:cs typeface="Arial" pitchFamily="34" charset="0"/>
                </a:rPr>
                <a:t> überwiesen.</a:t>
              </a:r>
            </a:p>
          </p:txBody>
        </p:sp>
        <p:sp>
          <p:nvSpPr>
            <p:cNvPr id="58" name="TextBox 89">
              <a:extLst>
                <a:ext uri="{FF2B5EF4-FFF2-40B4-BE49-F238E27FC236}">
                  <a16:creationId xmlns:a16="http://schemas.microsoft.com/office/drawing/2014/main" id="{B63A0AFA-6EF9-43E9-9E65-5402CDDC59B6}"/>
                </a:ext>
              </a:extLst>
            </p:cNvPr>
            <p:cNvSpPr txBox="1"/>
            <p:nvPr/>
          </p:nvSpPr>
          <p:spPr>
            <a:xfrm>
              <a:off x="1985513" y="4307149"/>
              <a:ext cx="2601799" cy="276999"/>
            </a:xfrm>
            <a:prstGeom prst="rect">
              <a:avLst/>
            </a:prstGeom>
            <a:noFill/>
          </p:spPr>
          <p:txBody>
            <a:bodyPr wrap="square" rtlCol="0">
              <a:spAutoFit/>
            </a:bodyPr>
            <a:lstStyle/>
            <a:p>
              <a:r>
                <a:rPr lang="de-CH" altLang="ko-KR" sz="1200" b="1" dirty="0">
                  <a:solidFill>
                    <a:schemeClr val="tx1">
                      <a:lumMod val="75000"/>
                      <a:lumOff val="25000"/>
                    </a:schemeClr>
                  </a:solidFill>
                  <a:latin typeface="Verdana Pro Cond Light" panose="020B0306030504040204" pitchFamily="34" charset="0"/>
                  <a:cs typeface="Arial" pitchFamily="34" charset="0"/>
                </a:rPr>
                <a:t>Webseite und Crowdfunding-Kampagne</a:t>
              </a:r>
            </a:p>
          </p:txBody>
        </p:sp>
      </p:grpSp>
      <p:sp>
        <p:nvSpPr>
          <p:cNvPr id="59" name="Round Same Side Corner Rectangle 11">
            <a:extLst>
              <a:ext uri="{FF2B5EF4-FFF2-40B4-BE49-F238E27FC236}">
                <a16:creationId xmlns:a16="http://schemas.microsoft.com/office/drawing/2014/main" id="{BC1CC330-F48C-49FB-AE19-53E070DD5FA0}"/>
              </a:ext>
            </a:extLst>
          </p:cNvPr>
          <p:cNvSpPr>
            <a:spLocks noChangeAspect="1"/>
          </p:cNvSpPr>
          <p:nvPr/>
        </p:nvSpPr>
        <p:spPr>
          <a:xfrm rot="9900000">
            <a:off x="1233057" y="2949756"/>
            <a:ext cx="315098" cy="2676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CH" altLang="ko-KR" sz="1013">
              <a:latin typeface="Verdana Pro Cond Light" panose="020B0306030504040204" pitchFamily="34" charset="0"/>
            </a:endParaRPr>
          </a:p>
        </p:txBody>
      </p:sp>
      <p:sp>
        <p:nvSpPr>
          <p:cNvPr id="60" name="Freeform 1164">
            <a:extLst>
              <a:ext uri="{FF2B5EF4-FFF2-40B4-BE49-F238E27FC236}">
                <a16:creationId xmlns:a16="http://schemas.microsoft.com/office/drawing/2014/main" id="{98C3CA22-0DB7-41AD-8A53-36D8CFEAE684}"/>
              </a:ext>
            </a:extLst>
          </p:cNvPr>
          <p:cNvSpPr>
            <a:spLocks noEditPoints="1"/>
          </p:cNvSpPr>
          <p:nvPr/>
        </p:nvSpPr>
        <p:spPr bwMode="auto">
          <a:xfrm rot="8700252">
            <a:off x="1281189" y="4023225"/>
            <a:ext cx="210711" cy="279935"/>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chemeClr val="bg1"/>
          </a:solidFill>
          <a:ln>
            <a:noFill/>
          </a:ln>
        </p:spPr>
        <p:txBody>
          <a:bodyPr vert="horz" wrap="square" lIns="38576" tIns="19288" rIns="38576" bIns="1928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59" spc="-13">
              <a:latin typeface="Verdana Pro Cond Light" panose="020B0306030504040204" pitchFamily="34" charset="0"/>
              <a:cs typeface="Poppins" panose="02000000000000000000" pitchFamily="2" charset="0"/>
            </a:endParaRPr>
          </a:p>
        </p:txBody>
      </p:sp>
      <p:pic>
        <p:nvPicPr>
          <p:cNvPr id="61" name="Picture 39">
            <a:extLst>
              <a:ext uri="{FF2B5EF4-FFF2-40B4-BE49-F238E27FC236}">
                <a16:creationId xmlns:a16="http://schemas.microsoft.com/office/drawing/2014/main" id="{D21AFA63-7B2B-4D0D-A21E-D9A6DDE2D6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165" y="5072080"/>
            <a:ext cx="320039" cy="330021"/>
          </a:xfrm>
          <a:prstGeom prst="rect">
            <a:avLst/>
          </a:prstGeom>
        </p:spPr>
      </p:pic>
      <p:sp>
        <p:nvSpPr>
          <p:cNvPr id="63" name="TextBox 3873">
            <a:extLst>
              <a:ext uri="{FF2B5EF4-FFF2-40B4-BE49-F238E27FC236}">
                <a16:creationId xmlns:a16="http://schemas.microsoft.com/office/drawing/2014/main" id="{AD6A85E3-2500-4FFE-A0F1-8354BC9FCFE6}"/>
              </a:ext>
            </a:extLst>
          </p:cNvPr>
          <p:cNvSpPr txBox="1"/>
          <p:nvPr/>
        </p:nvSpPr>
        <p:spPr>
          <a:xfrm>
            <a:off x="0" y="7426544"/>
            <a:ext cx="1020749" cy="338554"/>
          </a:xfrm>
          <a:prstGeom prst="rect">
            <a:avLst/>
          </a:prstGeom>
          <a:noFill/>
        </p:spPr>
        <p:txBody>
          <a:bodyPr wrap="square" rtlCol="0">
            <a:spAutoFit/>
          </a:bodyPr>
          <a:lstStyle/>
          <a:p>
            <a:pPr algn="ctr"/>
            <a:r>
              <a:rPr lang="en-US" altLang="ko-KR" sz="1600" b="1" dirty="0" err="1">
                <a:solidFill>
                  <a:schemeClr val="accent6">
                    <a:lumMod val="75000"/>
                  </a:schemeClr>
                </a:solidFill>
                <a:latin typeface="Verdana Pro Cond Light" panose="020B0306030504040204" pitchFamily="34" charset="0"/>
                <a:cs typeface="Arial" pitchFamily="34" charset="0"/>
              </a:rPr>
              <a:t>Juli</a:t>
            </a:r>
            <a:r>
              <a:rPr lang="en-US" altLang="ko-KR" sz="1600" b="1" dirty="0">
                <a:solidFill>
                  <a:schemeClr val="accent6">
                    <a:lumMod val="75000"/>
                  </a:schemeClr>
                </a:solidFill>
                <a:latin typeface="Verdana Pro Cond Light" panose="020B0306030504040204" pitchFamily="34" charset="0"/>
                <a:cs typeface="Arial" pitchFamily="34" charset="0"/>
              </a:rPr>
              <a:t>-Aug</a:t>
            </a:r>
            <a:endParaRPr lang="ko-KR" altLang="en-US" sz="1600" b="1" dirty="0">
              <a:solidFill>
                <a:schemeClr val="accent6">
                  <a:lumMod val="75000"/>
                </a:schemeClr>
              </a:solidFill>
              <a:latin typeface="Verdana Pro Cond Light" panose="020B0306030504040204" pitchFamily="34" charset="0"/>
              <a:cs typeface="Arial" pitchFamily="34" charset="0"/>
            </a:endParaRPr>
          </a:p>
        </p:txBody>
      </p:sp>
      <p:sp>
        <p:nvSpPr>
          <p:cNvPr id="65" name="Oval 74">
            <a:extLst>
              <a:ext uri="{FF2B5EF4-FFF2-40B4-BE49-F238E27FC236}">
                <a16:creationId xmlns:a16="http://schemas.microsoft.com/office/drawing/2014/main" id="{EC4CA71C-6158-4EA2-BD3B-DC0017AE5FC1}"/>
              </a:ext>
            </a:extLst>
          </p:cNvPr>
          <p:cNvSpPr/>
          <p:nvPr/>
        </p:nvSpPr>
        <p:spPr>
          <a:xfrm>
            <a:off x="1113711" y="7313108"/>
            <a:ext cx="540000" cy="54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CH" altLang="ko-KR" sz="1519">
              <a:solidFill>
                <a:schemeClr val="tx1">
                  <a:lumMod val="75000"/>
                  <a:lumOff val="25000"/>
                </a:schemeClr>
              </a:solidFill>
              <a:latin typeface="Verdana Pro Cond Light" panose="020B0306030504040204" pitchFamily="34" charset="0"/>
            </a:endParaRPr>
          </a:p>
        </p:txBody>
      </p:sp>
      <p:sp>
        <p:nvSpPr>
          <p:cNvPr id="66" name="TextBox 3873">
            <a:extLst>
              <a:ext uri="{FF2B5EF4-FFF2-40B4-BE49-F238E27FC236}">
                <a16:creationId xmlns:a16="http://schemas.microsoft.com/office/drawing/2014/main" id="{C9F54F7E-3571-4664-A79C-3A89DE95127A}"/>
              </a:ext>
            </a:extLst>
          </p:cNvPr>
          <p:cNvSpPr txBox="1"/>
          <p:nvPr/>
        </p:nvSpPr>
        <p:spPr>
          <a:xfrm>
            <a:off x="12576" y="8667554"/>
            <a:ext cx="1008173" cy="338554"/>
          </a:xfrm>
          <a:prstGeom prst="rect">
            <a:avLst/>
          </a:prstGeom>
          <a:noFill/>
        </p:spPr>
        <p:txBody>
          <a:bodyPr wrap="square" rtlCol="0">
            <a:spAutoFit/>
          </a:bodyPr>
          <a:lstStyle/>
          <a:p>
            <a:pPr algn="ctr"/>
            <a:r>
              <a:rPr lang="en-US" altLang="ko-KR" sz="1600" b="1" dirty="0">
                <a:solidFill>
                  <a:schemeClr val="tx2"/>
                </a:solidFill>
                <a:latin typeface="Verdana Pro Cond Light" panose="020B0306030504040204" pitchFamily="34" charset="0"/>
                <a:cs typeface="Arial" pitchFamily="34" charset="0"/>
              </a:rPr>
              <a:t>Sept-Dez</a:t>
            </a:r>
            <a:endParaRPr lang="ko-KR" altLang="en-US" sz="1600" b="1" dirty="0">
              <a:solidFill>
                <a:schemeClr val="tx2"/>
              </a:solidFill>
              <a:latin typeface="Verdana Pro Cond Light" panose="020B0306030504040204" pitchFamily="34" charset="0"/>
              <a:cs typeface="Arial" pitchFamily="34" charset="0"/>
            </a:endParaRPr>
          </a:p>
        </p:txBody>
      </p:sp>
      <p:sp>
        <p:nvSpPr>
          <p:cNvPr id="67" name="Oval 74">
            <a:extLst>
              <a:ext uri="{FF2B5EF4-FFF2-40B4-BE49-F238E27FC236}">
                <a16:creationId xmlns:a16="http://schemas.microsoft.com/office/drawing/2014/main" id="{E5848F47-38DE-4059-AC68-AADFB3A4ED8E}"/>
              </a:ext>
            </a:extLst>
          </p:cNvPr>
          <p:cNvSpPr/>
          <p:nvPr/>
        </p:nvSpPr>
        <p:spPr>
          <a:xfrm>
            <a:off x="1111370" y="8566832"/>
            <a:ext cx="540000" cy="540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de-CH" altLang="ko-KR" sz="1519">
              <a:solidFill>
                <a:schemeClr val="tx1">
                  <a:lumMod val="75000"/>
                  <a:lumOff val="25000"/>
                </a:schemeClr>
              </a:solidFill>
              <a:latin typeface="Verdana Pro Cond Light" panose="020B0306030504040204" pitchFamily="34" charset="0"/>
            </a:endParaRPr>
          </a:p>
        </p:txBody>
      </p:sp>
      <p:sp>
        <p:nvSpPr>
          <p:cNvPr id="43" name="직사각형 113">
            <a:extLst>
              <a:ext uri="{FF2B5EF4-FFF2-40B4-BE49-F238E27FC236}">
                <a16:creationId xmlns:a16="http://schemas.microsoft.com/office/drawing/2014/main" id="{63FA7EE9-B1A3-4124-884F-CD425374390E}"/>
              </a:ext>
            </a:extLst>
          </p:cNvPr>
          <p:cNvSpPr>
            <a:spLocks noChangeArrowheads="1"/>
          </p:cNvSpPr>
          <p:nvPr/>
        </p:nvSpPr>
        <p:spPr bwMode="auto">
          <a:xfrm>
            <a:off x="19067" y="2111043"/>
            <a:ext cx="9962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latin typeface="Verdana Pro Cond Light" panose="020B0306030504040204" pitchFamily="34" charset="0"/>
                <a:cs typeface="Arial" charset="0"/>
              </a:rPr>
              <a:t>2019</a:t>
            </a:r>
            <a:endParaRPr lang="ko-KR" altLang="en-US" sz="1600" dirty="0">
              <a:solidFill>
                <a:schemeClr val="tx1">
                  <a:lumMod val="75000"/>
                  <a:lumOff val="25000"/>
                </a:schemeClr>
              </a:solidFill>
              <a:latin typeface="Verdana Pro Cond Light" panose="020B0306030504040204" pitchFamily="34" charset="0"/>
            </a:endParaRPr>
          </a:p>
        </p:txBody>
      </p:sp>
      <p:sp>
        <p:nvSpPr>
          <p:cNvPr id="44" name="Rounded Rectangle 51">
            <a:extLst>
              <a:ext uri="{FF2B5EF4-FFF2-40B4-BE49-F238E27FC236}">
                <a16:creationId xmlns:a16="http://schemas.microsoft.com/office/drawing/2014/main" id="{632BB47B-028F-4480-ABDC-353FEE20F79E}"/>
              </a:ext>
            </a:extLst>
          </p:cNvPr>
          <p:cNvSpPr/>
          <p:nvPr/>
        </p:nvSpPr>
        <p:spPr>
          <a:xfrm rot="16200000" flipH="1">
            <a:off x="1191888" y="6237071"/>
            <a:ext cx="370123" cy="34628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Verdana Pro Cond Light" panose="020B0306030504040204" pitchFamily="34" charset="0"/>
            </a:endParaRPr>
          </a:p>
        </p:txBody>
      </p:sp>
      <p:sp>
        <p:nvSpPr>
          <p:cNvPr id="45" name="Rectangle 9">
            <a:extLst>
              <a:ext uri="{FF2B5EF4-FFF2-40B4-BE49-F238E27FC236}">
                <a16:creationId xmlns:a16="http://schemas.microsoft.com/office/drawing/2014/main" id="{FD178CE3-B33B-4C0D-91E9-D8380CD71C67}"/>
              </a:ext>
            </a:extLst>
          </p:cNvPr>
          <p:cNvSpPr/>
          <p:nvPr/>
        </p:nvSpPr>
        <p:spPr>
          <a:xfrm>
            <a:off x="1224459" y="7457024"/>
            <a:ext cx="333745" cy="25601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CH" altLang="ko-KR" sz="1013">
              <a:latin typeface="Verdana Pro Cond Light" panose="020B0306030504040204" pitchFamily="34" charset="0"/>
            </a:endParaRPr>
          </a:p>
        </p:txBody>
      </p:sp>
      <p:sp>
        <p:nvSpPr>
          <p:cNvPr id="46" name="Block Arc 10">
            <a:extLst>
              <a:ext uri="{FF2B5EF4-FFF2-40B4-BE49-F238E27FC236}">
                <a16:creationId xmlns:a16="http://schemas.microsoft.com/office/drawing/2014/main" id="{BE627CC6-B8C9-46D6-9CED-3E87952C7EC8}"/>
              </a:ext>
            </a:extLst>
          </p:cNvPr>
          <p:cNvSpPr/>
          <p:nvPr/>
        </p:nvSpPr>
        <p:spPr>
          <a:xfrm>
            <a:off x="1219164" y="8707001"/>
            <a:ext cx="320039" cy="23462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CH" altLang="ko-KR" sz="1013">
              <a:solidFill>
                <a:schemeClr val="tx1"/>
              </a:solidFill>
              <a:latin typeface="Verdana Pro Cond Light" panose="020B0306030504040204" pitchFamily="34" charset="0"/>
            </a:endParaRPr>
          </a:p>
        </p:txBody>
      </p:sp>
    </p:spTree>
    <p:extLst>
      <p:ext uri="{BB962C8B-B14F-4D97-AF65-F5344CB8AC3E}">
        <p14:creationId xmlns:p14="http://schemas.microsoft.com/office/powerpoint/2010/main" val="243666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619C55F-8219-46B6-B68D-E7ACEE14B4F9}"/>
              </a:ext>
            </a:extLst>
          </p:cNvPr>
          <p:cNvSpPr/>
          <p:nvPr/>
        </p:nvSpPr>
        <p:spPr>
          <a:xfrm>
            <a:off x="0" y="1"/>
            <a:ext cx="6858000" cy="1937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de-CH"/>
          </a:p>
        </p:txBody>
      </p:sp>
      <p:pic>
        <p:nvPicPr>
          <p:cNvPr id="4" name="Picture 6">
            <a:extLst>
              <a:ext uri="{FF2B5EF4-FFF2-40B4-BE49-F238E27FC236}">
                <a16:creationId xmlns:a16="http://schemas.microsoft.com/office/drawing/2014/main" id="{6F648E7C-DE29-4CBA-80D0-E2309D2A11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8" y="1"/>
            <a:ext cx="1797153" cy="1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FC0DC96D-7AC9-4280-80EA-E7BF743D0300}"/>
              </a:ext>
            </a:extLst>
          </p:cNvPr>
          <p:cNvSpPr txBox="1"/>
          <p:nvPr/>
        </p:nvSpPr>
        <p:spPr>
          <a:xfrm>
            <a:off x="1797153" y="676441"/>
            <a:ext cx="4389121" cy="584647"/>
          </a:xfrm>
          <a:prstGeom prst="rect">
            <a:avLst/>
          </a:prstGeom>
          <a:noFill/>
        </p:spPr>
        <p:txBody>
          <a:bodyPr wrap="square" rtlCol="0">
            <a:spAutoFit/>
          </a:bodyPr>
          <a:lstStyle/>
          <a:p>
            <a:r>
              <a:rPr lang="de-CH" sz="3199" b="1" dirty="0">
                <a:solidFill>
                  <a:schemeClr val="bg2">
                    <a:lumMod val="50000"/>
                  </a:schemeClr>
                </a:solidFill>
                <a:latin typeface="Skia" panose="020D0502020204020204" pitchFamily="34" charset="0"/>
              </a:rPr>
              <a:t>Jahresrechnung 2019</a:t>
            </a:r>
          </a:p>
        </p:txBody>
      </p:sp>
      <p:graphicFrame>
        <p:nvGraphicFramePr>
          <p:cNvPr id="3" name="Tabelle 4">
            <a:extLst>
              <a:ext uri="{FF2B5EF4-FFF2-40B4-BE49-F238E27FC236}">
                <a16:creationId xmlns:a16="http://schemas.microsoft.com/office/drawing/2014/main" id="{C01D6452-079D-47D0-B47C-0ECF99A259EE}"/>
              </a:ext>
            </a:extLst>
          </p:cNvPr>
          <p:cNvGraphicFramePr>
            <a:graphicFrameLocks noGrp="1"/>
          </p:cNvGraphicFramePr>
          <p:nvPr>
            <p:extLst>
              <p:ext uri="{D42A27DB-BD31-4B8C-83A1-F6EECF244321}">
                <p14:modId xmlns:p14="http://schemas.microsoft.com/office/powerpoint/2010/main" val="2399302784"/>
              </p:ext>
            </p:extLst>
          </p:nvPr>
        </p:nvGraphicFramePr>
        <p:xfrm>
          <a:off x="611029" y="2658534"/>
          <a:ext cx="5635942" cy="1854200"/>
        </p:xfrm>
        <a:graphic>
          <a:graphicData uri="http://schemas.openxmlformats.org/drawingml/2006/table">
            <a:tbl>
              <a:tblPr firstRow="1" bandRow="1">
                <a:tableStyleId>{5940675A-B579-460E-94D1-54222C63F5DA}</a:tableStyleId>
              </a:tblPr>
              <a:tblGrid>
                <a:gridCol w="2418792">
                  <a:extLst>
                    <a:ext uri="{9D8B030D-6E8A-4147-A177-3AD203B41FA5}">
                      <a16:colId xmlns:a16="http://schemas.microsoft.com/office/drawing/2014/main" val="2047669089"/>
                    </a:ext>
                  </a:extLst>
                </a:gridCol>
                <a:gridCol w="1608575">
                  <a:extLst>
                    <a:ext uri="{9D8B030D-6E8A-4147-A177-3AD203B41FA5}">
                      <a16:colId xmlns:a16="http://schemas.microsoft.com/office/drawing/2014/main" val="1480422368"/>
                    </a:ext>
                  </a:extLst>
                </a:gridCol>
                <a:gridCol w="1608575">
                  <a:extLst>
                    <a:ext uri="{9D8B030D-6E8A-4147-A177-3AD203B41FA5}">
                      <a16:colId xmlns:a16="http://schemas.microsoft.com/office/drawing/2014/main" val="4217603561"/>
                    </a:ext>
                  </a:extLst>
                </a:gridCol>
              </a:tblGrid>
              <a:tr h="370840">
                <a:tc>
                  <a:txBody>
                    <a:bodyPr/>
                    <a:lstStyle/>
                    <a:p>
                      <a:r>
                        <a:rPr lang="de-CH" sz="1600" b="1" kern="1200" dirty="0">
                          <a:solidFill>
                            <a:srgbClr val="78A200"/>
                          </a:solidFill>
                          <a:latin typeface="Verdana Pro Cond Light" panose="020B0604020202020204" pitchFamily="34" charset="0"/>
                          <a:ea typeface="+mn-ea"/>
                          <a:cs typeface="+mn-cs"/>
                        </a:rPr>
                        <a:t>Einnahmen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de-CH" sz="1600" b="1" kern="1200" dirty="0">
                          <a:solidFill>
                            <a:srgbClr val="78A200"/>
                          </a:solidFill>
                          <a:latin typeface="Verdana Pro Cond Light" panose="020B0604020202020204" pitchFamily="34" charset="0"/>
                          <a:ea typeface="+mn-ea"/>
                          <a:cs typeface="+mn-cs"/>
                        </a:rPr>
                        <a:t>Budget 2019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de-CH" sz="1600" b="1" kern="1200" dirty="0">
                          <a:solidFill>
                            <a:srgbClr val="78A200"/>
                          </a:solidFill>
                          <a:latin typeface="Verdana Pro Cond Light" panose="020B0604020202020204" pitchFamily="34" charset="0"/>
                          <a:ea typeface="+mn-ea"/>
                          <a:cs typeface="+mn-cs"/>
                        </a:rPr>
                        <a:t>Rechnung 2019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30746054"/>
                  </a:ext>
                </a:extLst>
              </a:tr>
              <a:tr h="370840">
                <a:tc>
                  <a:txBody>
                    <a:bodyPr/>
                    <a:lstStyle/>
                    <a:p>
                      <a:r>
                        <a:rPr lang="de-CH" sz="1300" kern="1200" dirty="0">
                          <a:solidFill>
                            <a:schemeClr val="tx1"/>
                          </a:solidFill>
                          <a:latin typeface="Verdana Pro Cond Light" panose="020B0604020202020204" pitchFamily="34" charset="0"/>
                          <a:ea typeface="+mn-ea"/>
                          <a:cs typeface="+mn-cs"/>
                        </a:rPr>
                        <a:t>Mitgliedschaften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2’400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9673890"/>
                  </a:ext>
                </a:extLst>
              </a:tr>
              <a:tr h="370840">
                <a:tc>
                  <a:txBody>
                    <a:bodyPr/>
                    <a:lstStyle/>
                    <a:p>
                      <a:r>
                        <a:rPr lang="de-CH" sz="1300" kern="1200" dirty="0">
                          <a:solidFill>
                            <a:schemeClr val="tx1"/>
                          </a:solidFill>
                          <a:latin typeface="Verdana Pro Cond Light" panose="020B0604020202020204" pitchFamily="34" charset="0"/>
                          <a:ea typeface="+mn-ea"/>
                          <a:cs typeface="+mn-cs"/>
                        </a:rPr>
                        <a:t>Spenden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3’450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26631996"/>
                  </a:ext>
                </a:extLst>
              </a:tr>
              <a:tr h="370840">
                <a:tc>
                  <a:txBody>
                    <a:bodyPr/>
                    <a:lstStyle/>
                    <a:p>
                      <a:r>
                        <a:rPr lang="de-CH" sz="1300" kern="1200" dirty="0">
                          <a:solidFill>
                            <a:schemeClr val="tx1"/>
                          </a:solidFill>
                          <a:latin typeface="Verdana Pro Cond Light" panose="020B0604020202020204" pitchFamily="34" charset="0"/>
                          <a:ea typeface="+mn-ea"/>
                          <a:cs typeface="+mn-cs"/>
                        </a:rPr>
                        <a:t>Beiträge von Stiftungen</a:t>
                      </a:r>
                    </a:p>
                  </a:txBody>
                  <a:tcPr anchor="ctr">
                    <a:lnL w="12700" cmpd="sng">
                      <a:noFill/>
                    </a:lnL>
                    <a:lnR w="12700" cmpd="sng">
                      <a:noFill/>
                    </a:lnR>
                    <a:lnT w="127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10’000</a:t>
                      </a:r>
                    </a:p>
                  </a:txBody>
                  <a:tcPr anchor="ctr">
                    <a:lnL w="12700" cmpd="sng">
                      <a:noFill/>
                    </a:lnL>
                    <a:lnR w="12700" cmpd="sng">
                      <a:noFill/>
                    </a:lnR>
                    <a:lnT w="127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0</a:t>
                      </a:r>
                    </a:p>
                  </a:txBody>
                  <a:tcPr anchor="ctr">
                    <a:lnL w="12700" cmpd="sng">
                      <a:noFill/>
                    </a:lnL>
                    <a:lnR w="12700" cmpd="sng">
                      <a:noFill/>
                    </a:lnR>
                    <a:lnT w="127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5501459"/>
                  </a:ext>
                </a:extLst>
              </a:tr>
              <a:tr h="370840">
                <a:tc>
                  <a:txBody>
                    <a:bodyPr/>
                    <a:lstStyle/>
                    <a:p>
                      <a:r>
                        <a:rPr lang="de-CH" sz="1300" b="1" kern="1200" dirty="0">
                          <a:solidFill>
                            <a:schemeClr val="tx1"/>
                          </a:solidFill>
                          <a:latin typeface="Verdana Pro Cond Light" panose="020B0604020202020204" pitchFamily="34" charset="0"/>
                          <a:ea typeface="+mn-ea"/>
                          <a:cs typeface="+mn-cs"/>
                        </a:rPr>
                        <a:t>Total Budget/Einnahmen</a:t>
                      </a: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de-CH" sz="1300" b="1" kern="1200" dirty="0">
                          <a:solidFill>
                            <a:schemeClr val="tx1"/>
                          </a:solidFill>
                          <a:latin typeface="Verdana Pro Cond Light" panose="020B0604020202020204" pitchFamily="34" charset="0"/>
                          <a:ea typeface="+mn-ea"/>
                          <a:cs typeface="+mn-cs"/>
                        </a:rPr>
                        <a:t>12’600</a:t>
                      </a: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de-CH" sz="1300" b="1" kern="1200" dirty="0">
                          <a:solidFill>
                            <a:schemeClr val="tx1"/>
                          </a:solidFill>
                          <a:latin typeface="Verdana Pro Cond Light" panose="020B0604020202020204" pitchFamily="34" charset="0"/>
                          <a:ea typeface="+mn-ea"/>
                          <a:cs typeface="+mn-cs"/>
                        </a:rPr>
                        <a:t>3’450</a:t>
                      </a: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9642440"/>
                  </a:ext>
                </a:extLst>
              </a:tr>
            </a:tbl>
          </a:graphicData>
        </a:graphic>
      </p:graphicFrame>
      <p:graphicFrame>
        <p:nvGraphicFramePr>
          <p:cNvPr id="9" name="Tabelle 4">
            <a:extLst>
              <a:ext uri="{FF2B5EF4-FFF2-40B4-BE49-F238E27FC236}">
                <a16:creationId xmlns:a16="http://schemas.microsoft.com/office/drawing/2014/main" id="{60F4D3FE-21DB-4E02-967E-D4CE6B5A6E04}"/>
              </a:ext>
            </a:extLst>
          </p:cNvPr>
          <p:cNvGraphicFramePr>
            <a:graphicFrameLocks noGrp="1"/>
          </p:cNvGraphicFramePr>
          <p:nvPr>
            <p:extLst>
              <p:ext uri="{D42A27DB-BD31-4B8C-83A1-F6EECF244321}">
                <p14:modId xmlns:p14="http://schemas.microsoft.com/office/powerpoint/2010/main" val="1840782803"/>
              </p:ext>
            </p:extLst>
          </p:nvPr>
        </p:nvGraphicFramePr>
        <p:xfrm>
          <a:off x="611029" y="5207002"/>
          <a:ext cx="5635942" cy="2225040"/>
        </p:xfrm>
        <a:graphic>
          <a:graphicData uri="http://schemas.openxmlformats.org/drawingml/2006/table">
            <a:tbl>
              <a:tblPr firstRow="1" bandRow="1">
                <a:tableStyleId>{5940675A-B579-460E-94D1-54222C63F5DA}</a:tableStyleId>
              </a:tblPr>
              <a:tblGrid>
                <a:gridCol w="2418792">
                  <a:extLst>
                    <a:ext uri="{9D8B030D-6E8A-4147-A177-3AD203B41FA5}">
                      <a16:colId xmlns:a16="http://schemas.microsoft.com/office/drawing/2014/main" val="2047669089"/>
                    </a:ext>
                  </a:extLst>
                </a:gridCol>
                <a:gridCol w="1608575">
                  <a:extLst>
                    <a:ext uri="{9D8B030D-6E8A-4147-A177-3AD203B41FA5}">
                      <a16:colId xmlns:a16="http://schemas.microsoft.com/office/drawing/2014/main" val="1480422368"/>
                    </a:ext>
                  </a:extLst>
                </a:gridCol>
                <a:gridCol w="1608575">
                  <a:extLst>
                    <a:ext uri="{9D8B030D-6E8A-4147-A177-3AD203B41FA5}">
                      <a16:colId xmlns:a16="http://schemas.microsoft.com/office/drawing/2014/main" val="4217603561"/>
                    </a:ext>
                  </a:extLst>
                </a:gridCol>
              </a:tblGrid>
              <a:tr h="370840">
                <a:tc>
                  <a:txBody>
                    <a:bodyPr/>
                    <a:lstStyle/>
                    <a:p>
                      <a:r>
                        <a:rPr lang="de-CH" sz="1600" b="1" kern="1200" dirty="0">
                          <a:solidFill>
                            <a:srgbClr val="78A200"/>
                          </a:solidFill>
                          <a:latin typeface="Verdana Pro Cond Light" panose="020B0604020202020204" pitchFamily="34" charset="0"/>
                          <a:ea typeface="+mn-ea"/>
                          <a:cs typeface="+mn-cs"/>
                        </a:rPr>
                        <a:t>Ausgaben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de-CH" sz="1600" b="1" kern="1200" dirty="0">
                          <a:solidFill>
                            <a:srgbClr val="78A200"/>
                          </a:solidFill>
                          <a:latin typeface="Verdana Pro Cond Light" panose="020B0604020202020204" pitchFamily="34" charset="0"/>
                          <a:ea typeface="+mn-ea"/>
                          <a:cs typeface="+mn-cs"/>
                        </a:rPr>
                        <a:t>Budget 2019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de-CH" sz="1600" b="1" kern="1200" dirty="0">
                          <a:solidFill>
                            <a:srgbClr val="78A200"/>
                          </a:solidFill>
                          <a:latin typeface="Verdana Pro Cond Light" panose="020B0604020202020204" pitchFamily="34" charset="0"/>
                          <a:ea typeface="+mn-ea"/>
                          <a:cs typeface="+mn-cs"/>
                        </a:rPr>
                        <a:t>Rechnung 2019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30746054"/>
                  </a:ext>
                </a:extLst>
              </a:tr>
              <a:tr h="370840">
                <a:tc>
                  <a:txBody>
                    <a:bodyPr/>
                    <a:lstStyle/>
                    <a:p>
                      <a:r>
                        <a:rPr lang="de-CH" sz="1300" kern="1200" dirty="0">
                          <a:solidFill>
                            <a:schemeClr val="tx1"/>
                          </a:solidFill>
                          <a:latin typeface="Verdana Pro Cond Light" panose="020B0604020202020204" pitchFamily="34" charset="0"/>
                          <a:ea typeface="+mn-ea"/>
                          <a:cs typeface="+mn-cs"/>
                        </a:rPr>
                        <a:t>Logo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400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9673890"/>
                  </a:ext>
                </a:extLst>
              </a:tr>
              <a:tr h="370840">
                <a:tc>
                  <a:txBody>
                    <a:bodyPr/>
                    <a:lstStyle/>
                    <a:p>
                      <a:r>
                        <a:rPr lang="de-CH" sz="1300" kern="1200" dirty="0">
                          <a:solidFill>
                            <a:schemeClr val="tx1"/>
                          </a:solidFill>
                          <a:latin typeface="Verdana Pro Cond Light" panose="020B0604020202020204" pitchFamily="34" charset="0"/>
                          <a:ea typeface="+mn-ea"/>
                          <a:cs typeface="+mn-cs"/>
                        </a:rPr>
                        <a:t>Webseite (Hosting, URL)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103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9768285"/>
                  </a:ext>
                </a:extLst>
              </a:tr>
              <a:tr h="370840">
                <a:tc>
                  <a:txBody>
                    <a:bodyPr/>
                    <a:lstStyle/>
                    <a:p>
                      <a:r>
                        <a:rPr lang="de-CH" sz="1300" kern="1200" dirty="0">
                          <a:solidFill>
                            <a:schemeClr val="tx1"/>
                          </a:solidFill>
                          <a:latin typeface="Verdana Pro Cond Light" panose="020B0604020202020204" pitchFamily="34" charset="0"/>
                          <a:ea typeface="+mn-ea"/>
                          <a:cs typeface="+mn-cs"/>
                        </a:rPr>
                        <a:t>Spesen PostFinance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4974171"/>
                  </a:ext>
                </a:extLst>
              </a:tr>
              <a:tr h="370840">
                <a:tc>
                  <a:txBody>
                    <a:bodyPr/>
                    <a:lstStyle/>
                    <a:p>
                      <a:r>
                        <a:rPr lang="de-CH" sz="1300" kern="1200" dirty="0">
                          <a:solidFill>
                            <a:schemeClr val="tx1"/>
                          </a:solidFill>
                          <a:latin typeface="Verdana Pro Cond Light" panose="020B0604020202020204" pitchFamily="34" charset="0"/>
                          <a:ea typeface="+mn-ea"/>
                          <a:cs typeface="+mn-cs"/>
                        </a:rPr>
                        <a:t>Spesen (Sitzungen)</a:t>
                      </a:r>
                    </a:p>
                  </a:txBody>
                  <a:tcPr anchor="ctr">
                    <a:lnL w="12700" cmpd="sng">
                      <a:noFill/>
                    </a:lnL>
                    <a:lnR w="12700" cmpd="sng">
                      <a:noFill/>
                    </a:lnR>
                    <a:lnT w="127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500</a:t>
                      </a:r>
                    </a:p>
                  </a:txBody>
                  <a:tcPr anchor="ctr">
                    <a:lnL w="12700" cmpd="sng">
                      <a:noFill/>
                    </a:lnL>
                    <a:lnR w="12700" cmpd="sng">
                      <a:noFill/>
                    </a:lnR>
                    <a:lnT w="127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e-CH" sz="1300" kern="1200" dirty="0">
                          <a:solidFill>
                            <a:schemeClr val="tx1"/>
                          </a:solidFill>
                          <a:latin typeface="Verdana Pro Cond Light" panose="020B0604020202020204" pitchFamily="34" charset="0"/>
                          <a:ea typeface="+mn-ea"/>
                          <a:cs typeface="+mn-cs"/>
                        </a:rPr>
                        <a:t>236</a:t>
                      </a:r>
                    </a:p>
                  </a:txBody>
                  <a:tcPr anchor="ctr">
                    <a:lnL w="12700" cmpd="sng">
                      <a:noFill/>
                    </a:lnL>
                    <a:lnR w="12700" cmpd="sng">
                      <a:noFill/>
                    </a:lnR>
                    <a:lnT w="12700" cmpd="sng">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565720"/>
                  </a:ext>
                </a:extLst>
              </a:tr>
              <a:tr h="370840">
                <a:tc>
                  <a:txBody>
                    <a:bodyPr/>
                    <a:lstStyle/>
                    <a:p>
                      <a:r>
                        <a:rPr lang="de-CH" sz="1300" b="1" kern="1200" dirty="0">
                          <a:solidFill>
                            <a:schemeClr val="tx1"/>
                          </a:solidFill>
                          <a:latin typeface="Verdana Pro Cond Light" panose="020B0604020202020204" pitchFamily="34" charset="0"/>
                          <a:ea typeface="+mn-ea"/>
                          <a:cs typeface="+mn-cs"/>
                        </a:rPr>
                        <a:t>Total Budget/Ausgaben</a:t>
                      </a: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de-CH" sz="1300" b="1" kern="1200" dirty="0">
                          <a:solidFill>
                            <a:schemeClr val="tx1"/>
                          </a:solidFill>
                          <a:latin typeface="Verdana Pro Cond Light" panose="020B0604020202020204" pitchFamily="34" charset="0"/>
                          <a:ea typeface="+mn-ea"/>
                          <a:cs typeface="+mn-cs"/>
                        </a:rPr>
                        <a:t>1’260</a:t>
                      </a: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de-CH" sz="1300" b="1" kern="1200" dirty="0">
                          <a:solidFill>
                            <a:schemeClr val="tx1"/>
                          </a:solidFill>
                          <a:latin typeface="Verdana Pro Cond Light" panose="020B0604020202020204" pitchFamily="34" charset="0"/>
                          <a:ea typeface="+mn-ea"/>
                          <a:cs typeface="+mn-cs"/>
                        </a:rPr>
                        <a:t>754</a:t>
                      </a:r>
                    </a:p>
                  </a:txBody>
                  <a:tcPr anchor="ctr">
                    <a:lnL w="12700" cmpd="sng">
                      <a:noFill/>
                    </a:lnL>
                    <a:lnR w="12700" cmpd="sng">
                      <a:noFill/>
                    </a:lnR>
                    <a:lnT w="12700" cap="flat" cmpd="sng" algn="ctr">
                      <a:solidFill>
                        <a:schemeClr val="tx1">
                          <a:lumMod val="75000"/>
                          <a:lumOff val="2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9642440"/>
                  </a:ext>
                </a:extLst>
              </a:tr>
            </a:tbl>
          </a:graphicData>
        </a:graphic>
      </p:graphicFrame>
    </p:spTree>
    <p:extLst>
      <p:ext uri="{BB962C8B-B14F-4D97-AF65-F5344CB8AC3E}">
        <p14:creationId xmlns:p14="http://schemas.microsoft.com/office/powerpoint/2010/main" val="207394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3864">
            <a:extLst>
              <a:ext uri="{FF2B5EF4-FFF2-40B4-BE49-F238E27FC236}">
                <a16:creationId xmlns:a16="http://schemas.microsoft.com/office/drawing/2014/main" id="{CC473CB3-73E3-463A-B9AB-78D416AE06FC}"/>
              </a:ext>
            </a:extLst>
          </p:cNvPr>
          <p:cNvCxnSpPr>
            <a:cxnSpLocks/>
          </p:cNvCxnSpPr>
          <p:nvPr/>
        </p:nvCxnSpPr>
        <p:spPr>
          <a:xfrm>
            <a:off x="1375533" y="1925789"/>
            <a:ext cx="0" cy="3591405"/>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Oval 3866">
            <a:extLst>
              <a:ext uri="{FF2B5EF4-FFF2-40B4-BE49-F238E27FC236}">
                <a16:creationId xmlns:a16="http://schemas.microsoft.com/office/drawing/2014/main" id="{0625138C-BB93-4942-8481-EB106B44C233}"/>
              </a:ext>
            </a:extLst>
          </p:cNvPr>
          <p:cNvSpPr/>
          <p:nvPr/>
        </p:nvSpPr>
        <p:spPr>
          <a:xfrm>
            <a:off x="1111370" y="4018829"/>
            <a:ext cx="540000" cy="54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cxnSp>
        <p:nvCxnSpPr>
          <p:cNvPr id="52" name="Straight Connector 3864">
            <a:extLst>
              <a:ext uri="{FF2B5EF4-FFF2-40B4-BE49-F238E27FC236}">
                <a16:creationId xmlns:a16="http://schemas.microsoft.com/office/drawing/2014/main" id="{AF2A06CC-32E7-4912-A12E-D78BA3137ED6}"/>
              </a:ext>
            </a:extLst>
          </p:cNvPr>
          <p:cNvCxnSpPr>
            <a:cxnSpLocks/>
          </p:cNvCxnSpPr>
          <p:nvPr/>
        </p:nvCxnSpPr>
        <p:spPr>
          <a:xfrm>
            <a:off x="1375533" y="5515427"/>
            <a:ext cx="0" cy="4390573"/>
          </a:xfrm>
          <a:prstGeom prst="line">
            <a:avLst/>
          </a:prstGeom>
          <a:ln w="317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8619C55F-8219-46B6-B68D-E7ACEE14B4F9}"/>
              </a:ext>
            </a:extLst>
          </p:cNvPr>
          <p:cNvSpPr/>
          <p:nvPr/>
        </p:nvSpPr>
        <p:spPr>
          <a:xfrm>
            <a:off x="0" y="1"/>
            <a:ext cx="6858000" cy="1937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de-CH"/>
          </a:p>
        </p:txBody>
      </p:sp>
      <p:pic>
        <p:nvPicPr>
          <p:cNvPr id="4" name="Picture 6">
            <a:extLst>
              <a:ext uri="{FF2B5EF4-FFF2-40B4-BE49-F238E27FC236}">
                <a16:creationId xmlns:a16="http://schemas.microsoft.com/office/drawing/2014/main" id="{6F648E7C-DE29-4CBA-80D0-E2309D2A11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8" y="1"/>
            <a:ext cx="1797153" cy="1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FC0DC96D-7AC9-4280-80EA-E7BF743D0300}"/>
              </a:ext>
            </a:extLst>
          </p:cNvPr>
          <p:cNvSpPr txBox="1"/>
          <p:nvPr/>
        </p:nvSpPr>
        <p:spPr>
          <a:xfrm>
            <a:off x="1797153" y="676441"/>
            <a:ext cx="4900827" cy="584647"/>
          </a:xfrm>
          <a:prstGeom prst="rect">
            <a:avLst/>
          </a:prstGeom>
          <a:noFill/>
        </p:spPr>
        <p:txBody>
          <a:bodyPr wrap="square" rtlCol="0">
            <a:spAutoFit/>
          </a:bodyPr>
          <a:lstStyle/>
          <a:p>
            <a:r>
              <a:rPr lang="de-CH" sz="3199" b="1" dirty="0">
                <a:solidFill>
                  <a:schemeClr val="bg2">
                    <a:lumMod val="50000"/>
                  </a:schemeClr>
                </a:solidFill>
                <a:latin typeface="Skia" panose="020D0502020204020204" pitchFamily="34" charset="0"/>
              </a:rPr>
              <a:t>Wie es 2020 weitergeht</a:t>
            </a:r>
          </a:p>
        </p:txBody>
      </p:sp>
      <p:sp>
        <p:nvSpPr>
          <p:cNvPr id="11" name="Oval 3865">
            <a:extLst>
              <a:ext uri="{FF2B5EF4-FFF2-40B4-BE49-F238E27FC236}">
                <a16:creationId xmlns:a16="http://schemas.microsoft.com/office/drawing/2014/main" id="{03550F6D-85C8-4F79-8A12-38ED619D081C}"/>
              </a:ext>
            </a:extLst>
          </p:cNvPr>
          <p:cNvSpPr/>
          <p:nvPr/>
        </p:nvSpPr>
        <p:spPr>
          <a:xfrm>
            <a:off x="1108338" y="6335609"/>
            <a:ext cx="540000" cy="5400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3" name="Oval 3867">
            <a:extLst>
              <a:ext uri="{FF2B5EF4-FFF2-40B4-BE49-F238E27FC236}">
                <a16:creationId xmlns:a16="http://schemas.microsoft.com/office/drawing/2014/main" id="{A44C42C1-71EC-47AB-9ACC-39F80135AA93}"/>
              </a:ext>
            </a:extLst>
          </p:cNvPr>
          <p:cNvSpPr/>
          <p:nvPr/>
        </p:nvSpPr>
        <p:spPr>
          <a:xfrm>
            <a:off x="1111370" y="5177219"/>
            <a:ext cx="540000" cy="5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4" name="Oval 3868">
            <a:extLst>
              <a:ext uri="{FF2B5EF4-FFF2-40B4-BE49-F238E27FC236}">
                <a16:creationId xmlns:a16="http://schemas.microsoft.com/office/drawing/2014/main" id="{6DBD5E7E-7251-45CA-AAB3-D5ABF47C9390}"/>
              </a:ext>
            </a:extLst>
          </p:cNvPr>
          <p:cNvSpPr/>
          <p:nvPr/>
        </p:nvSpPr>
        <p:spPr>
          <a:xfrm>
            <a:off x="1111370" y="2812814"/>
            <a:ext cx="540000" cy="5400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Verdana Pro Cond Light" panose="020B0306030504040204" pitchFamily="34" charset="0"/>
            </a:endParaRPr>
          </a:p>
        </p:txBody>
      </p:sp>
      <p:sp>
        <p:nvSpPr>
          <p:cNvPr id="16" name="직사각형 113">
            <a:extLst>
              <a:ext uri="{FF2B5EF4-FFF2-40B4-BE49-F238E27FC236}">
                <a16:creationId xmlns:a16="http://schemas.microsoft.com/office/drawing/2014/main" id="{53B9DE0D-9652-45B9-8A8F-00D86C290E9C}"/>
              </a:ext>
            </a:extLst>
          </p:cNvPr>
          <p:cNvSpPr>
            <a:spLocks noChangeArrowheads="1"/>
          </p:cNvSpPr>
          <p:nvPr/>
        </p:nvSpPr>
        <p:spPr bwMode="auto">
          <a:xfrm>
            <a:off x="0" y="2913538"/>
            <a:ext cx="9962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err="1">
                <a:solidFill>
                  <a:schemeClr val="bg2">
                    <a:lumMod val="50000"/>
                  </a:schemeClr>
                </a:solidFill>
                <a:latin typeface="Verdana Pro Cond Light" panose="020B0306030504040204" pitchFamily="34" charset="0"/>
                <a:cs typeface="Arial" charset="0"/>
              </a:rPr>
              <a:t>Februar</a:t>
            </a:r>
            <a:endParaRPr lang="ko-KR" altLang="en-US" sz="1600" dirty="0">
              <a:solidFill>
                <a:schemeClr val="bg2">
                  <a:lumMod val="50000"/>
                </a:schemeClr>
              </a:solidFill>
              <a:latin typeface="Verdana Pro Cond Light" panose="020B0306030504040204" pitchFamily="34" charset="0"/>
            </a:endParaRPr>
          </a:p>
        </p:txBody>
      </p:sp>
      <p:sp>
        <p:nvSpPr>
          <p:cNvPr id="17" name="TextBox 3871">
            <a:extLst>
              <a:ext uri="{FF2B5EF4-FFF2-40B4-BE49-F238E27FC236}">
                <a16:creationId xmlns:a16="http://schemas.microsoft.com/office/drawing/2014/main" id="{8AABDB53-3869-4303-83FB-D5B31B36B9AB}"/>
              </a:ext>
            </a:extLst>
          </p:cNvPr>
          <p:cNvSpPr txBox="1"/>
          <p:nvPr/>
        </p:nvSpPr>
        <p:spPr>
          <a:xfrm>
            <a:off x="0" y="4119553"/>
            <a:ext cx="996257" cy="338554"/>
          </a:xfrm>
          <a:prstGeom prst="rect">
            <a:avLst/>
          </a:prstGeom>
          <a:noFill/>
        </p:spPr>
        <p:txBody>
          <a:bodyPr wrap="square" rtlCol="0">
            <a:spAutoFit/>
          </a:bodyPr>
          <a:lstStyle/>
          <a:p>
            <a:pPr algn="ctr"/>
            <a:r>
              <a:rPr lang="en-US" altLang="ko-KR" sz="1600" b="1" dirty="0" err="1">
                <a:solidFill>
                  <a:schemeClr val="accent2">
                    <a:lumMod val="75000"/>
                  </a:schemeClr>
                </a:solidFill>
                <a:latin typeface="Verdana Pro Cond Light" panose="020B0306030504040204" pitchFamily="34" charset="0"/>
                <a:cs typeface="Arial" pitchFamily="34" charset="0"/>
              </a:rPr>
              <a:t>März</a:t>
            </a:r>
            <a:endParaRPr lang="ko-KR" altLang="en-US" sz="1600" b="1" dirty="0">
              <a:solidFill>
                <a:schemeClr val="accent2">
                  <a:lumMod val="75000"/>
                </a:schemeClr>
              </a:solidFill>
              <a:latin typeface="Verdana Pro Cond Light" panose="020B0306030504040204" pitchFamily="34" charset="0"/>
              <a:cs typeface="Arial" pitchFamily="34" charset="0"/>
            </a:endParaRPr>
          </a:p>
        </p:txBody>
      </p:sp>
      <p:sp>
        <p:nvSpPr>
          <p:cNvPr id="18" name="TextBox 3872">
            <a:extLst>
              <a:ext uri="{FF2B5EF4-FFF2-40B4-BE49-F238E27FC236}">
                <a16:creationId xmlns:a16="http://schemas.microsoft.com/office/drawing/2014/main" id="{FC1B8B0C-CD83-4DD8-B265-7DD8E4DEA775}"/>
              </a:ext>
            </a:extLst>
          </p:cNvPr>
          <p:cNvSpPr txBox="1"/>
          <p:nvPr/>
        </p:nvSpPr>
        <p:spPr>
          <a:xfrm>
            <a:off x="0" y="5277943"/>
            <a:ext cx="996257" cy="338554"/>
          </a:xfrm>
          <a:prstGeom prst="rect">
            <a:avLst/>
          </a:prstGeom>
          <a:noFill/>
        </p:spPr>
        <p:txBody>
          <a:bodyPr wrap="square" rtlCol="0">
            <a:spAutoFit/>
          </a:bodyPr>
          <a:lstStyle/>
          <a:p>
            <a:pPr algn="ctr"/>
            <a:r>
              <a:rPr lang="en-US" altLang="ko-KR" sz="1600" b="1" dirty="0">
                <a:solidFill>
                  <a:schemeClr val="accent4"/>
                </a:solidFill>
                <a:latin typeface="Verdana Pro Cond Light" panose="020B0306030504040204" pitchFamily="34" charset="0"/>
                <a:cs typeface="Arial" pitchFamily="34" charset="0"/>
              </a:rPr>
              <a:t>April</a:t>
            </a:r>
            <a:endParaRPr lang="ko-KR" altLang="en-US" sz="1600" b="1" dirty="0">
              <a:solidFill>
                <a:schemeClr val="accent4"/>
              </a:solidFill>
              <a:latin typeface="Verdana Pro Cond Light" panose="020B0306030504040204" pitchFamily="34" charset="0"/>
              <a:cs typeface="Arial" pitchFamily="34" charset="0"/>
            </a:endParaRPr>
          </a:p>
        </p:txBody>
      </p:sp>
      <p:grpSp>
        <p:nvGrpSpPr>
          <p:cNvPr id="21" name="Group 3875">
            <a:extLst>
              <a:ext uri="{FF2B5EF4-FFF2-40B4-BE49-F238E27FC236}">
                <a16:creationId xmlns:a16="http://schemas.microsoft.com/office/drawing/2014/main" id="{F63DFB2A-9C9B-46A7-A885-74C4865E9927}"/>
              </a:ext>
            </a:extLst>
          </p:cNvPr>
          <p:cNvGrpSpPr/>
          <p:nvPr/>
        </p:nvGrpSpPr>
        <p:grpSpPr>
          <a:xfrm>
            <a:off x="1982410" y="3870124"/>
            <a:ext cx="4407502" cy="867351"/>
            <a:chOff x="6210998" y="1433695"/>
            <a:chExt cx="1457347" cy="867351"/>
          </a:xfrm>
        </p:grpSpPr>
        <p:sp>
          <p:nvSpPr>
            <p:cNvPr id="22" name="TextBox 3876">
              <a:extLst>
                <a:ext uri="{FF2B5EF4-FFF2-40B4-BE49-F238E27FC236}">
                  <a16:creationId xmlns:a16="http://schemas.microsoft.com/office/drawing/2014/main" id="{725FF577-9A75-4505-BBD5-F45E1E5FF160}"/>
                </a:ext>
              </a:extLst>
            </p:cNvPr>
            <p:cNvSpPr txBox="1"/>
            <p:nvPr/>
          </p:nvSpPr>
          <p:spPr>
            <a:xfrm>
              <a:off x="6210998" y="1433695"/>
              <a:ext cx="1457346" cy="276999"/>
            </a:xfrm>
            <a:prstGeom prst="rect">
              <a:avLst/>
            </a:prstGeom>
            <a:noFill/>
          </p:spPr>
          <p:txBody>
            <a:bodyPr wrap="square" rtlCol="0">
              <a:spAutoFit/>
            </a:bodyPr>
            <a:lstStyle/>
            <a:p>
              <a:r>
                <a:rPr lang="de-CH" altLang="ko-KR" sz="1200" b="1" dirty="0">
                  <a:solidFill>
                    <a:schemeClr val="tx1">
                      <a:lumMod val="75000"/>
                      <a:lumOff val="25000"/>
                    </a:schemeClr>
                  </a:solidFill>
                  <a:latin typeface="Verdana Pro Cond Light" panose="020B0306030504040204" pitchFamily="34" charset="0"/>
                  <a:cs typeface="Arial" pitchFamily="34" charset="0"/>
                </a:rPr>
                <a:t>Neue Mitglieder und Freiwillige</a:t>
              </a:r>
            </a:p>
          </p:txBody>
        </p:sp>
        <p:sp>
          <p:nvSpPr>
            <p:cNvPr id="23" name="TextBox 3877">
              <a:extLst>
                <a:ext uri="{FF2B5EF4-FFF2-40B4-BE49-F238E27FC236}">
                  <a16:creationId xmlns:a16="http://schemas.microsoft.com/office/drawing/2014/main" id="{A1DB5C88-22A7-4C94-B297-6537E6A89AFE}"/>
                </a:ext>
              </a:extLst>
            </p:cNvPr>
            <p:cNvSpPr txBox="1"/>
            <p:nvPr/>
          </p:nvSpPr>
          <p:spPr>
            <a:xfrm>
              <a:off x="6210999" y="1654715"/>
              <a:ext cx="1457346" cy="646331"/>
            </a:xfrm>
            <a:prstGeom prst="rect">
              <a:avLst/>
            </a:prstGeom>
            <a:noFill/>
          </p:spPr>
          <p:txBody>
            <a:bodyPr wrap="square" rtlCol="0">
              <a:spAutoFit/>
            </a:bodyPr>
            <a:lstStyle/>
            <a:p>
              <a:pPr>
                <a:spcAft>
                  <a:spcPts val="200"/>
                </a:spcAft>
              </a:pPr>
              <a:r>
                <a:rPr lang="de-CH" altLang="ko-KR" sz="1200" dirty="0">
                  <a:solidFill>
                    <a:schemeClr val="tx1">
                      <a:lumMod val="75000"/>
                      <a:lumOff val="25000"/>
                    </a:schemeClr>
                  </a:solidFill>
                  <a:latin typeface="Verdana Pro Cond Light" panose="020B0306030504040204" pitchFamily="34" charset="0"/>
                  <a:cs typeface="Arial" pitchFamily="34" charset="0"/>
                </a:rPr>
                <a:t>Aufgrund unseres Inserats melden sich vier neue Freiwillige, um unsere Arbeit zu unterstützen. Wir haben bereits sieben Vereins-mitglieder. Diverse Spenden gehen auf unser Konto ein.</a:t>
              </a:r>
            </a:p>
          </p:txBody>
        </p:sp>
      </p:grpSp>
      <p:grpSp>
        <p:nvGrpSpPr>
          <p:cNvPr id="24" name="Group 3878">
            <a:extLst>
              <a:ext uri="{FF2B5EF4-FFF2-40B4-BE49-F238E27FC236}">
                <a16:creationId xmlns:a16="http://schemas.microsoft.com/office/drawing/2014/main" id="{F83AA4B2-8D6A-4E65-B71C-7959ADB516BB}"/>
              </a:ext>
            </a:extLst>
          </p:cNvPr>
          <p:cNvGrpSpPr/>
          <p:nvPr/>
        </p:nvGrpSpPr>
        <p:grpSpPr>
          <a:xfrm>
            <a:off x="1982411" y="2398768"/>
            <a:ext cx="4483699" cy="1440399"/>
            <a:chOff x="6210998" y="1452745"/>
            <a:chExt cx="1457346" cy="1440399"/>
          </a:xfrm>
        </p:grpSpPr>
        <p:sp>
          <p:nvSpPr>
            <p:cNvPr id="25" name="TextBox 3879">
              <a:extLst>
                <a:ext uri="{FF2B5EF4-FFF2-40B4-BE49-F238E27FC236}">
                  <a16:creationId xmlns:a16="http://schemas.microsoft.com/office/drawing/2014/main" id="{92C89E60-3D03-4C7F-B4C8-E2A24B590D6C}"/>
                </a:ext>
              </a:extLst>
            </p:cNvPr>
            <p:cNvSpPr txBox="1"/>
            <p:nvPr/>
          </p:nvSpPr>
          <p:spPr>
            <a:xfrm>
              <a:off x="6210998" y="1452745"/>
              <a:ext cx="1457346"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Verdana Pro Cond Light" panose="020B0306030504040204" pitchFamily="34" charset="0"/>
                  <a:cs typeface="Arial" pitchFamily="34" charset="0"/>
                </a:rPr>
                <a:t>Vorstandssitzungen</a:t>
              </a:r>
              <a:endParaRPr lang="ko-KR" altLang="en-US" sz="1200" b="1" dirty="0">
                <a:solidFill>
                  <a:schemeClr val="tx1">
                    <a:lumMod val="75000"/>
                    <a:lumOff val="25000"/>
                  </a:schemeClr>
                </a:solidFill>
                <a:latin typeface="Verdana Pro Cond Light" panose="020B0306030504040204" pitchFamily="34" charset="0"/>
                <a:cs typeface="Arial" pitchFamily="34" charset="0"/>
              </a:endParaRPr>
            </a:p>
          </p:txBody>
        </p:sp>
        <p:sp>
          <p:nvSpPr>
            <p:cNvPr id="26" name="TextBox 3880">
              <a:extLst>
                <a:ext uri="{FF2B5EF4-FFF2-40B4-BE49-F238E27FC236}">
                  <a16:creationId xmlns:a16="http://schemas.microsoft.com/office/drawing/2014/main" id="{5E015858-9316-45E3-926A-3922BBF7179F}"/>
                </a:ext>
              </a:extLst>
            </p:cNvPr>
            <p:cNvSpPr txBox="1"/>
            <p:nvPr/>
          </p:nvSpPr>
          <p:spPr>
            <a:xfrm>
              <a:off x="6210998" y="1692815"/>
              <a:ext cx="1457346" cy="1200329"/>
            </a:xfrm>
            <a:prstGeom prst="rect">
              <a:avLst/>
            </a:prstGeom>
            <a:noFill/>
          </p:spPr>
          <p:txBody>
            <a:bodyPr wrap="square" rtlCol="0">
              <a:spAutoFit/>
            </a:bodyPr>
            <a:lstStyle/>
            <a:p>
              <a:r>
                <a:rPr lang="de-CH" altLang="ko-KR" sz="1200" dirty="0">
                  <a:solidFill>
                    <a:schemeClr val="tx1">
                      <a:lumMod val="75000"/>
                      <a:lumOff val="25000"/>
                    </a:schemeClr>
                  </a:solidFill>
                  <a:latin typeface="Verdana Pro Cond Light" panose="020B0306030504040204" pitchFamily="34" charset="0"/>
                  <a:cs typeface="Arial" pitchFamily="34" charset="0"/>
                </a:rPr>
                <a:t>Alle 2-3 Monate treffen wir uns für eine Vorstandssitzung und besprechen unsere Aktivitäten. Zwei Vorstandsmitglieder treten aus Zeitgründen zurück. Neu unterstützen wir ein Projekt in Indonesien und haben dazu mit der Organisation Planet Indonesia eine Absichtserklärung unterzeichnet, die unsere Zusammenarbeit regelt. </a:t>
              </a:r>
            </a:p>
          </p:txBody>
        </p:sp>
      </p:grpSp>
      <p:grpSp>
        <p:nvGrpSpPr>
          <p:cNvPr id="27" name="Group 3881">
            <a:extLst>
              <a:ext uri="{FF2B5EF4-FFF2-40B4-BE49-F238E27FC236}">
                <a16:creationId xmlns:a16="http://schemas.microsoft.com/office/drawing/2014/main" id="{8EC5243C-C035-4FDA-8A1D-0FE82E492513}"/>
              </a:ext>
            </a:extLst>
          </p:cNvPr>
          <p:cNvGrpSpPr/>
          <p:nvPr/>
        </p:nvGrpSpPr>
        <p:grpSpPr>
          <a:xfrm>
            <a:off x="1982412" y="4930539"/>
            <a:ext cx="4320418" cy="1080592"/>
            <a:chOff x="6210998" y="1500370"/>
            <a:chExt cx="1457346" cy="1080592"/>
          </a:xfrm>
        </p:grpSpPr>
        <p:sp>
          <p:nvSpPr>
            <p:cNvPr id="28" name="TextBox 3882">
              <a:extLst>
                <a:ext uri="{FF2B5EF4-FFF2-40B4-BE49-F238E27FC236}">
                  <a16:creationId xmlns:a16="http://schemas.microsoft.com/office/drawing/2014/main" id="{FC7DA0A3-3BA9-4A1B-9699-96C353139B7A}"/>
                </a:ext>
              </a:extLst>
            </p:cNvPr>
            <p:cNvSpPr txBox="1"/>
            <p:nvPr/>
          </p:nvSpPr>
          <p:spPr>
            <a:xfrm>
              <a:off x="6210998" y="1500370"/>
              <a:ext cx="1457346"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Verdana Pro Cond Light" panose="020B0306030504040204" pitchFamily="34" charset="0"/>
                  <a:cs typeface="Arial" pitchFamily="34" charset="0"/>
                </a:rPr>
                <a:t>Aktivitäten</a:t>
              </a:r>
              <a:r>
                <a:rPr lang="en-US" altLang="ko-KR" sz="1200" b="1" dirty="0">
                  <a:solidFill>
                    <a:schemeClr val="tx1">
                      <a:lumMod val="75000"/>
                      <a:lumOff val="25000"/>
                    </a:schemeClr>
                  </a:solidFill>
                  <a:latin typeface="Verdana Pro Cond Light" panose="020B0306030504040204" pitchFamily="34" charset="0"/>
                  <a:cs typeface="Arial" pitchFamily="34" charset="0"/>
                </a:rPr>
                <a:t> </a:t>
              </a:r>
              <a:r>
                <a:rPr lang="en-US" altLang="ko-KR" sz="1200" b="1" dirty="0" err="1">
                  <a:solidFill>
                    <a:schemeClr val="tx1">
                      <a:lumMod val="75000"/>
                      <a:lumOff val="25000"/>
                    </a:schemeClr>
                  </a:solidFill>
                  <a:latin typeface="Verdana Pro Cond Light" panose="020B0306030504040204" pitchFamily="34" charset="0"/>
                  <a:cs typeface="Arial" pitchFamily="34" charset="0"/>
                </a:rPr>
                <a:t>aufgegleist</a:t>
              </a:r>
              <a:endParaRPr lang="ko-KR" altLang="en-US" sz="1200" b="1" dirty="0">
                <a:solidFill>
                  <a:schemeClr val="tx1">
                    <a:lumMod val="75000"/>
                    <a:lumOff val="25000"/>
                  </a:schemeClr>
                </a:solidFill>
                <a:latin typeface="Verdana Pro Cond Light" panose="020B0306030504040204" pitchFamily="34" charset="0"/>
                <a:cs typeface="Arial" pitchFamily="34" charset="0"/>
              </a:endParaRPr>
            </a:p>
          </p:txBody>
        </p:sp>
        <p:sp>
          <p:nvSpPr>
            <p:cNvPr id="29" name="TextBox 3883">
              <a:extLst>
                <a:ext uri="{FF2B5EF4-FFF2-40B4-BE49-F238E27FC236}">
                  <a16:creationId xmlns:a16="http://schemas.microsoft.com/office/drawing/2014/main" id="{B304B310-B32F-4392-9337-8E4FC4E0A309}"/>
                </a:ext>
              </a:extLst>
            </p:cNvPr>
            <p:cNvSpPr txBox="1"/>
            <p:nvPr/>
          </p:nvSpPr>
          <p:spPr>
            <a:xfrm>
              <a:off x="6210998" y="1749965"/>
              <a:ext cx="1457346" cy="830997"/>
            </a:xfrm>
            <a:prstGeom prst="rect">
              <a:avLst/>
            </a:prstGeom>
            <a:noFill/>
          </p:spPr>
          <p:txBody>
            <a:bodyPr wrap="square" rtlCol="0">
              <a:spAutoFit/>
            </a:bodyPr>
            <a:lstStyle/>
            <a:p>
              <a:r>
                <a:rPr lang="de-CH" altLang="ko-KR" sz="1200" dirty="0">
                  <a:solidFill>
                    <a:schemeClr val="tx1">
                      <a:lumMod val="75000"/>
                      <a:lumOff val="25000"/>
                    </a:schemeClr>
                  </a:solidFill>
                  <a:latin typeface="Verdana Pro Cond Light" panose="020B0306030504040204" pitchFamily="34" charset="0"/>
                  <a:cs typeface="Arial" pitchFamily="34" charset="0"/>
                </a:rPr>
                <a:t>Wir strecken unsere Fühler aus, nehmen mit diversen Institutionen und Personen Kontakt auf, um GREEN BOOTS bekannter zu machen. Wir gleisen Standaktionen und Fundraising-Aktivitäten auf. </a:t>
              </a:r>
            </a:p>
          </p:txBody>
        </p:sp>
      </p:grpSp>
      <p:sp>
        <p:nvSpPr>
          <p:cNvPr id="63" name="TextBox 3873">
            <a:extLst>
              <a:ext uri="{FF2B5EF4-FFF2-40B4-BE49-F238E27FC236}">
                <a16:creationId xmlns:a16="http://schemas.microsoft.com/office/drawing/2014/main" id="{AD6A85E3-2500-4FFE-A0F1-8354BC9FCFE6}"/>
              </a:ext>
            </a:extLst>
          </p:cNvPr>
          <p:cNvSpPr txBox="1"/>
          <p:nvPr/>
        </p:nvSpPr>
        <p:spPr>
          <a:xfrm>
            <a:off x="-3032" y="6388791"/>
            <a:ext cx="1020749" cy="338554"/>
          </a:xfrm>
          <a:prstGeom prst="rect">
            <a:avLst/>
          </a:prstGeom>
          <a:noFill/>
        </p:spPr>
        <p:txBody>
          <a:bodyPr wrap="square" rtlCol="0">
            <a:spAutoFit/>
          </a:bodyPr>
          <a:lstStyle/>
          <a:p>
            <a:pPr algn="ctr"/>
            <a:r>
              <a:rPr lang="en-US" altLang="ko-KR" sz="1600" b="1" dirty="0">
                <a:solidFill>
                  <a:schemeClr val="accent4">
                    <a:lumMod val="50000"/>
                  </a:schemeClr>
                </a:solidFill>
                <a:latin typeface="Verdana Pro Cond Light" panose="020B0306030504040204" pitchFamily="34" charset="0"/>
                <a:cs typeface="Arial" pitchFamily="34" charset="0"/>
              </a:rPr>
              <a:t>Mai-Dez</a:t>
            </a:r>
            <a:endParaRPr lang="ko-KR" altLang="en-US" sz="1600" b="1" dirty="0">
              <a:solidFill>
                <a:schemeClr val="accent4">
                  <a:lumMod val="50000"/>
                </a:schemeClr>
              </a:solidFill>
              <a:latin typeface="Verdana Pro Cond Light" panose="020B0306030504040204" pitchFamily="34" charset="0"/>
              <a:cs typeface="Arial" pitchFamily="34" charset="0"/>
            </a:endParaRPr>
          </a:p>
        </p:txBody>
      </p:sp>
      <p:sp>
        <p:nvSpPr>
          <p:cNvPr id="43" name="직사각형 113">
            <a:extLst>
              <a:ext uri="{FF2B5EF4-FFF2-40B4-BE49-F238E27FC236}">
                <a16:creationId xmlns:a16="http://schemas.microsoft.com/office/drawing/2014/main" id="{63FA7EE9-B1A3-4124-884F-CD425374390E}"/>
              </a:ext>
            </a:extLst>
          </p:cNvPr>
          <p:cNvSpPr>
            <a:spLocks noChangeArrowheads="1"/>
          </p:cNvSpPr>
          <p:nvPr/>
        </p:nvSpPr>
        <p:spPr bwMode="auto">
          <a:xfrm>
            <a:off x="19067" y="2111043"/>
            <a:ext cx="996257"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latin typeface="Verdana Pro Cond Light" panose="020B0306030504040204" pitchFamily="34" charset="0"/>
                <a:cs typeface="Arial" charset="0"/>
              </a:rPr>
              <a:t>2020</a:t>
            </a:r>
            <a:endParaRPr lang="ko-KR" altLang="en-US" sz="1600" dirty="0">
              <a:solidFill>
                <a:schemeClr val="tx1">
                  <a:lumMod val="75000"/>
                  <a:lumOff val="25000"/>
                </a:schemeClr>
              </a:solidFill>
              <a:latin typeface="Verdana Pro Cond Light" panose="020B0306030504040204" pitchFamily="34" charset="0"/>
            </a:endParaRPr>
          </a:p>
        </p:txBody>
      </p:sp>
      <p:pic>
        <p:nvPicPr>
          <p:cNvPr id="47" name="Picture 233">
            <a:extLst>
              <a:ext uri="{FF2B5EF4-FFF2-40B4-BE49-F238E27FC236}">
                <a16:creationId xmlns:a16="http://schemas.microsoft.com/office/drawing/2014/main" id="{92409890-76AE-4E18-9A8E-765E011EA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457" y="6431750"/>
            <a:ext cx="343137" cy="343137"/>
          </a:xfrm>
          <a:prstGeom prst="rect">
            <a:avLst/>
          </a:prstGeom>
        </p:spPr>
      </p:pic>
      <p:sp>
        <p:nvSpPr>
          <p:cNvPr id="48" name="Rounded Rectangle 5">
            <a:extLst>
              <a:ext uri="{FF2B5EF4-FFF2-40B4-BE49-F238E27FC236}">
                <a16:creationId xmlns:a16="http://schemas.microsoft.com/office/drawing/2014/main" id="{0930DE10-129C-4F7F-82B5-0BE908ED6FA9}"/>
              </a:ext>
            </a:extLst>
          </p:cNvPr>
          <p:cNvSpPr/>
          <p:nvPr/>
        </p:nvSpPr>
        <p:spPr>
          <a:xfrm flipH="1">
            <a:off x="1217135" y="2935908"/>
            <a:ext cx="322068" cy="30602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de-CH" altLang="ko-KR" sz="1013">
              <a:latin typeface="Verdana Pro Cond Light" panose="020B0306030504040204" pitchFamily="34" charset="0"/>
            </a:endParaRPr>
          </a:p>
        </p:txBody>
      </p:sp>
      <p:sp>
        <p:nvSpPr>
          <p:cNvPr id="49" name="Shape 2616">
            <a:extLst>
              <a:ext uri="{FF2B5EF4-FFF2-40B4-BE49-F238E27FC236}">
                <a16:creationId xmlns:a16="http://schemas.microsoft.com/office/drawing/2014/main" id="{C905A371-53CA-4B7D-9C25-D6AB440B05F3}"/>
              </a:ext>
            </a:extLst>
          </p:cNvPr>
          <p:cNvSpPr/>
          <p:nvPr/>
        </p:nvSpPr>
        <p:spPr>
          <a:xfrm>
            <a:off x="1218145" y="4130110"/>
            <a:ext cx="320039" cy="29209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8035" tIns="8035" rIns="8035" bIns="8035" anchor="ctr"/>
          <a:lstStyle/>
          <a:p>
            <a:pPr defTabSz="9641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33" dirty="0">
              <a:latin typeface="Verdana Pro Cond Light" panose="020B0306030504040204" pitchFamily="34" charset="0"/>
              <a:ea typeface="Lato" charset="0"/>
              <a:cs typeface="Lato" charset="0"/>
            </a:endParaRPr>
          </a:p>
        </p:txBody>
      </p:sp>
      <p:pic>
        <p:nvPicPr>
          <p:cNvPr id="50" name="Picture 40">
            <a:extLst>
              <a:ext uri="{FF2B5EF4-FFF2-40B4-BE49-F238E27FC236}">
                <a16:creationId xmlns:a16="http://schemas.microsoft.com/office/drawing/2014/main" id="{A9B2ECD7-1D14-45EE-85A4-467A56380C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0457" y="5314465"/>
            <a:ext cx="335832" cy="322352"/>
          </a:xfrm>
          <a:prstGeom prst="rect">
            <a:avLst/>
          </a:prstGeom>
        </p:spPr>
      </p:pic>
      <p:grpSp>
        <p:nvGrpSpPr>
          <p:cNvPr id="54" name="Group 3881">
            <a:extLst>
              <a:ext uri="{FF2B5EF4-FFF2-40B4-BE49-F238E27FC236}">
                <a16:creationId xmlns:a16="http://schemas.microsoft.com/office/drawing/2014/main" id="{112F7DBA-8FC6-4EBF-BA69-C28DF8DF02ED}"/>
              </a:ext>
            </a:extLst>
          </p:cNvPr>
          <p:cNvGrpSpPr/>
          <p:nvPr/>
        </p:nvGrpSpPr>
        <p:grpSpPr>
          <a:xfrm>
            <a:off x="1982409" y="6269655"/>
            <a:ext cx="4483697" cy="3619748"/>
            <a:chOff x="6210998" y="1500370"/>
            <a:chExt cx="1457346" cy="3619748"/>
          </a:xfrm>
        </p:grpSpPr>
        <p:sp>
          <p:nvSpPr>
            <p:cNvPr id="55" name="TextBox 3882">
              <a:extLst>
                <a:ext uri="{FF2B5EF4-FFF2-40B4-BE49-F238E27FC236}">
                  <a16:creationId xmlns:a16="http://schemas.microsoft.com/office/drawing/2014/main" id="{D3A914B0-35C8-4D80-B131-3B14F6C392D7}"/>
                </a:ext>
              </a:extLst>
            </p:cNvPr>
            <p:cNvSpPr txBox="1"/>
            <p:nvPr/>
          </p:nvSpPr>
          <p:spPr>
            <a:xfrm>
              <a:off x="6210998" y="1500370"/>
              <a:ext cx="1457346" cy="276999"/>
            </a:xfrm>
            <a:prstGeom prst="rect">
              <a:avLst/>
            </a:prstGeom>
            <a:noFill/>
          </p:spPr>
          <p:txBody>
            <a:bodyPr wrap="square" rtlCol="0">
              <a:spAutoFit/>
            </a:bodyPr>
            <a:lstStyle/>
            <a:p>
              <a:r>
                <a:rPr lang="en-US" altLang="ko-KR" sz="1200" b="1" dirty="0" err="1">
                  <a:solidFill>
                    <a:schemeClr val="tx1">
                      <a:lumMod val="75000"/>
                      <a:lumOff val="25000"/>
                    </a:schemeClr>
                  </a:solidFill>
                  <a:latin typeface="Verdana Pro Cond Light" panose="020B0306030504040204" pitchFamily="34" charset="0"/>
                  <a:cs typeface="Arial" pitchFamily="34" charset="0"/>
                </a:rPr>
                <a:t>Unsere</a:t>
              </a:r>
              <a:r>
                <a:rPr lang="en-US" altLang="ko-KR" sz="1200" b="1" dirty="0">
                  <a:solidFill>
                    <a:schemeClr val="tx1">
                      <a:lumMod val="75000"/>
                      <a:lumOff val="25000"/>
                    </a:schemeClr>
                  </a:solidFill>
                  <a:latin typeface="Verdana Pro Cond Light" panose="020B0306030504040204" pitchFamily="34" charset="0"/>
                  <a:cs typeface="Arial" pitchFamily="34" charset="0"/>
                </a:rPr>
                <a:t> </a:t>
              </a:r>
              <a:r>
                <a:rPr lang="en-US" altLang="ko-KR" sz="1200" b="1" dirty="0" err="1">
                  <a:solidFill>
                    <a:schemeClr val="tx1">
                      <a:lumMod val="75000"/>
                      <a:lumOff val="25000"/>
                    </a:schemeClr>
                  </a:solidFill>
                  <a:latin typeface="Verdana Pro Cond Light" panose="020B0306030504040204" pitchFamily="34" charset="0"/>
                  <a:cs typeface="Arial" pitchFamily="34" charset="0"/>
                </a:rPr>
                <a:t>Ziele</a:t>
              </a:r>
              <a:r>
                <a:rPr lang="en-US" altLang="ko-KR" sz="1200" b="1" dirty="0">
                  <a:solidFill>
                    <a:schemeClr val="tx1">
                      <a:lumMod val="75000"/>
                      <a:lumOff val="25000"/>
                    </a:schemeClr>
                  </a:solidFill>
                  <a:latin typeface="Verdana Pro Cond Light" panose="020B0306030504040204" pitchFamily="34" charset="0"/>
                  <a:cs typeface="Arial" pitchFamily="34" charset="0"/>
                </a:rPr>
                <a:t> </a:t>
              </a:r>
              <a:r>
                <a:rPr lang="en-US" altLang="ko-KR" sz="1200" b="1" dirty="0" err="1">
                  <a:solidFill>
                    <a:schemeClr val="tx1">
                      <a:lumMod val="75000"/>
                      <a:lumOff val="25000"/>
                    </a:schemeClr>
                  </a:solidFill>
                  <a:latin typeface="Verdana Pro Cond Light" panose="020B0306030504040204" pitchFamily="34" charset="0"/>
                  <a:cs typeface="Arial" pitchFamily="34" charset="0"/>
                </a:rPr>
                <a:t>für</a:t>
              </a:r>
              <a:r>
                <a:rPr lang="en-US" altLang="ko-KR" sz="1200" b="1" dirty="0">
                  <a:solidFill>
                    <a:schemeClr val="tx1">
                      <a:lumMod val="75000"/>
                      <a:lumOff val="25000"/>
                    </a:schemeClr>
                  </a:solidFill>
                  <a:latin typeface="Verdana Pro Cond Light" panose="020B0306030504040204" pitchFamily="34" charset="0"/>
                  <a:cs typeface="Arial" pitchFamily="34" charset="0"/>
                </a:rPr>
                <a:t> 2020</a:t>
              </a:r>
              <a:endParaRPr lang="ko-KR" altLang="en-US" sz="1200" b="1" dirty="0">
                <a:solidFill>
                  <a:schemeClr val="tx1">
                    <a:lumMod val="75000"/>
                    <a:lumOff val="25000"/>
                  </a:schemeClr>
                </a:solidFill>
                <a:latin typeface="Verdana Pro Cond Light" panose="020B0306030504040204" pitchFamily="34" charset="0"/>
                <a:cs typeface="Arial" pitchFamily="34" charset="0"/>
              </a:endParaRPr>
            </a:p>
          </p:txBody>
        </p:sp>
        <p:sp>
          <p:nvSpPr>
            <p:cNvPr id="64" name="TextBox 3883">
              <a:extLst>
                <a:ext uri="{FF2B5EF4-FFF2-40B4-BE49-F238E27FC236}">
                  <a16:creationId xmlns:a16="http://schemas.microsoft.com/office/drawing/2014/main" id="{A723B35C-73EE-4497-8016-F742CFED6B13}"/>
                </a:ext>
              </a:extLst>
            </p:cNvPr>
            <p:cNvSpPr txBox="1"/>
            <p:nvPr/>
          </p:nvSpPr>
          <p:spPr>
            <a:xfrm>
              <a:off x="6210998" y="1749965"/>
              <a:ext cx="1457346" cy="3370153"/>
            </a:xfrm>
            <a:prstGeom prst="rect">
              <a:avLst/>
            </a:prstGeom>
            <a:noFill/>
          </p:spPr>
          <p:txBody>
            <a:bodyPr wrap="square" rtlCol="0">
              <a:spAutoFit/>
            </a:bodyPr>
            <a:lstStyle/>
            <a:p>
              <a:pPr>
                <a:spcAft>
                  <a:spcPts val="600"/>
                </a:spcAft>
              </a:pPr>
              <a:r>
                <a:rPr lang="de-CH" altLang="ko-KR" sz="1200" dirty="0">
                  <a:solidFill>
                    <a:schemeClr val="tx1">
                      <a:lumMod val="75000"/>
                      <a:lumOff val="25000"/>
                    </a:schemeClr>
                  </a:solidFill>
                  <a:latin typeface="Verdana Pro Cond Light" panose="020B0306030504040204" pitchFamily="34" charset="0"/>
                  <a:cs typeface="Arial" pitchFamily="34" charset="0"/>
                </a:rPr>
                <a:t>GREEN BOOTS </a:t>
              </a:r>
            </a:p>
            <a:p>
              <a:pPr marL="171450" indent="-171450">
                <a:spcAft>
                  <a:spcPts val="600"/>
                </a:spcAft>
                <a:buClr>
                  <a:schemeClr val="bg2">
                    <a:lumMod val="50000"/>
                  </a:schemeClr>
                </a:buClr>
                <a:buFont typeface="Symbol" panose="05050102010706020507" pitchFamily="18" charset="2"/>
                <a:buChar char="&gt;"/>
              </a:pPr>
              <a:r>
                <a:rPr lang="de-CH" altLang="ko-KR" sz="1200" dirty="0">
                  <a:solidFill>
                    <a:schemeClr val="tx1">
                      <a:lumMod val="75000"/>
                      <a:lumOff val="25000"/>
                    </a:schemeClr>
                  </a:solidFill>
                  <a:latin typeface="Verdana Pro Cond Light" panose="020B0306030504040204" pitchFamily="34" charset="0"/>
                  <a:cs typeface="Arial" pitchFamily="34" charset="0"/>
                </a:rPr>
                <a:t>unterstützt zwei Regenwaldschutz-Projekte vor Ort (Ecuador und Indonesien) mit insgesamt CHF 12’000.</a:t>
              </a:r>
            </a:p>
            <a:p>
              <a:pPr marL="171450" indent="-171450">
                <a:spcAft>
                  <a:spcPts val="600"/>
                </a:spcAft>
                <a:buClr>
                  <a:schemeClr val="bg2">
                    <a:lumMod val="50000"/>
                  </a:schemeClr>
                </a:buClr>
                <a:buFont typeface="Symbol" panose="05050102010706020507" pitchFamily="18" charset="2"/>
                <a:buChar char="&gt;"/>
              </a:pPr>
              <a:r>
                <a:rPr lang="de-CH" altLang="ko-KR" sz="1200" dirty="0">
                  <a:solidFill>
                    <a:schemeClr val="tx1">
                      <a:lumMod val="75000"/>
                      <a:lumOff val="25000"/>
                    </a:schemeClr>
                  </a:solidFill>
                  <a:latin typeface="Verdana Pro Cond Light" panose="020B0306030504040204" pitchFamily="34" charset="0"/>
                  <a:cs typeface="Arial" pitchFamily="34" charset="0"/>
                </a:rPr>
                <a:t>führt zwei Standaktionen zur Bekanntmachung und Mitglieder-gewinnung durch.</a:t>
              </a:r>
            </a:p>
            <a:p>
              <a:pPr marL="171450" indent="-171450">
                <a:spcAft>
                  <a:spcPts val="600"/>
                </a:spcAft>
                <a:buClr>
                  <a:schemeClr val="bg2">
                    <a:lumMod val="50000"/>
                  </a:schemeClr>
                </a:buClr>
                <a:buFont typeface="Symbol" panose="05050102010706020507" pitchFamily="18" charset="2"/>
                <a:buChar char="&gt;"/>
              </a:pPr>
              <a:r>
                <a:rPr lang="de-CH" altLang="ko-KR" sz="1200" dirty="0">
                  <a:solidFill>
                    <a:schemeClr val="tx1">
                      <a:lumMod val="75000"/>
                      <a:lumOff val="25000"/>
                    </a:schemeClr>
                  </a:solidFill>
                  <a:latin typeface="Verdana Pro Cond Light" panose="020B0306030504040204" pitchFamily="34" charset="0"/>
                  <a:cs typeface="Arial" pitchFamily="34" charset="0"/>
                </a:rPr>
                <a:t>führt zwei Aktionen an Schulen durch.</a:t>
              </a:r>
            </a:p>
            <a:p>
              <a:pPr marL="171450" indent="-171450">
                <a:spcAft>
                  <a:spcPts val="600"/>
                </a:spcAft>
                <a:buClr>
                  <a:schemeClr val="bg2">
                    <a:lumMod val="50000"/>
                  </a:schemeClr>
                </a:buClr>
                <a:buFont typeface="Symbol" panose="05050102010706020507" pitchFamily="18" charset="2"/>
                <a:buChar char="&gt;"/>
              </a:pPr>
              <a:r>
                <a:rPr lang="de-CH" altLang="ko-KR" sz="1200" dirty="0">
                  <a:solidFill>
                    <a:schemeClr val="tx1">
                      <a:lumMod val="75000"/>
                      <a:lumOff val="25000"/>
                    </a:schemeClr>
                  </a:solidFill>
                  <a:latin typeface="Verdana Pro Cond Light" panose="020B0306030504040204" pitchFamily="34" charset="0"/>
                  <a:cs typeface="Arial" pitchFamily="34" charset="0"/>
                </a:rPr>
                <a:t>verschickt 2-mal einen Email-Newsletter an seine Mitglieder.</a:t>
              </a:r>
            </a:p>
            <a:p>
              <a:pPr marL="171450" indent="-171450">
                <a:spcAft>
                  <a:spcPts val="600"/>
                </a:spcAft>
                <a:buClr>
                  <a:schemeClr val="bg2">
                    <a:lumMod val="50000"/>
                  </a:schemeClr>
                </a:buClr>
                <a:buFont typeface="Symbol" panose="05050102010706020507" pitchFamily="18" charset="2"/>
                <a:buChar char="&gt;"/>
              </a:pPr>
              <a:r>
                <a:rPr lang="de-CH" sz="1200" dirty="0">
                  <a:solidFill>
                    <a:schemeClr val="tx1">
                      <a:lumMod val="75000"/>
                      <a:lumOff val="25000"/>
                    </a:schemeClr>
                  </a:solidFill>
                  <a:latin typeface="Verdana Pro Cond Light" panose="020B0306030504040204" pitchFamily="34" charset="0"/>
                  <a:cs typeface="Arial" pitchFamily="34" charset="0"/>
                </a:rPr>
                <a:t>bewirbt vier Petitionen auf seinen </a:t>
              </a:r>
              <a:r>
                <a:rPr lang="de-CH" sz="1200" dirty="0" err="1">
                  <a:solidFill>
                    <a:schemeClr val="tx1">
                      <a:lumMod val="75000"/>
                      <a:lumOff val="25000"/>
                    </a:schemeClr>
                  </a:solidFill>
                  <a:latin typeface="Verdana Pro Cond Light" panose="020B0306030504040204" pitchFamily="34" charset="0"/>
                  <a:cs typeface="Arial" pitchFamily="34" charset="0"/>
                </a:rPr>
                <a:t>Social</a:t>
              </a:r>
              <a:r>
                <a:rPr lang="de-CH" sz="1200" dirty="0">
                  <a:solidFill>
                    <a:schemeClr val="tx1">
                      <a:lumMod val="75000"/>
                      <a:lumOff val="25000"/>
                    </a:schemeClr>
                  </a:solidFill>
                  <a:latin typeface="Verdana Pro Cond Light" panose="020B0306030504040204" pitchFamily="34" charset="0"/>
                  <a:cs typeface="Arial" pitchFamily="34" charset="0"/>
                </a:rPr>
                <a:t> Media Kanälen und berichtet regelmässig über Entwicklungen in Regenwaldländern.</a:t>
              </a:r>
            </a:p>
            <a:p>
              <a:pPr marL="171450" indent="-171450">
                <a:spcAft>
                  <a:spcPts val="600"/>
                </a:spcAft>
                <a:buClr>
                  <a:schemeClr val="bg2">
                    <a:lumMod val="50000"/>
                  </a:schemeClr>
                </a:buClr>
                <a:buFont typeface="Symbol" panose="05050102010706020507" pitchFamily="18" charset="2"/>
                <a:buChar char="&gt;"/>
              </a:pPr>
              <a:r>
                <a:rPr lang="de-CH" sz="1200" dirty="0">
                  <a:solidFill>
                    <a:schemeClr val="tx1">
                      <a:lumMod val="75000"/>
                      <a:lumOff val="25000"/>
                    </a:schemeClr>
                  </a:solidFill>
                  <a:latin typeface="Verdana Pro Cond Light" panose="020B0306030504040204" pitchFamily="34" charset="0"/>
                  <a:cs typeface="Arial" pitchFamily="34" charset="0"/>
                </a:rPr>
                <a:t>erstellt einen Bericht über das Engagement der Schweiz für den Regenwaldschutz.</a:t>
              </a:r>
            </a:p>
            <a:p>
              <a:pPr marL="171450" indent="-171450">
                <a:spcAft>
                  <a:spcPts val="600"/>
                </a:spcAft>
                <a:buClr>
                  <a:schemeClr val="bg2">
                    <a:lumMod val="50000"/>
                  </a:schemeClr>
                </a:buClr>
                <a:buFont typeface="Symbol" panose="05050102010706020507" pitchFamily="18" charset="2"/>
                <a:buChar char="&gt;"/>
              </a:pPr>
              <a:r>
                <a:rPr lang="de-CH" sz="1200" dirty="0">
                  <a:solidFill>
                    <a:schemeClr val="tx1">
                      <a:lumMod val="75000"/>
                      <a:lumOff val="25000"/>
                    </a:schemeClr>
                  </a:solidFill>
                  <a:latin typeface="Verdana Pro Cond Light" panose="020B0306030504040204" pitchFamily="34" charset="0"/>
                  <a:cs typeface="Arial" pitchFamily="34" charset="0"/>
                </a:rPr>
                <a:t>verfügt über eine mehrsprachige Webseite.</a:t>
              </a:r>
            </a:p>
            <a:p>
              <a:pPr marL="171450" indent="-171450">
                <a:spcAft>
                  <a:spcPts val="600"/>
                </a:spcAft>
                <a:buClr>
                  <a:schemeClr val="bg2">
                    <a:lumMod val="50000"/>
                  </a:schemeClr>
                </a:buClr>
                <a:buFont typeface="Symbol" panose="05050102010706020507" pitchFamily="18" charset="2"/>
                <a:buChar char="&gt;"/>
              </a:pPr>
              <a:r>
                <a:rPr lang="de-CH" sz="1200" dirty="0">
                  <a:solidFill>
                    <a:schemeClr val="tx1">
                      <a:lumMod val="75000"/>
                      <a:lumOff val="25000"/>
                    </a:schemeClr>
                  </a:solidFill>
                  <a:latin typeface="Verdana Pro Cond Light" panose="020B0306030504040204" pitchFamily="34" charset="0"/>
                  <a:cs typeface="Arial" pitchFamily="34" charset="0"/>
                </a:rPr>
                <a:t>zählt 40 Mitglieder.</a:t>
              </a:r>
            </a:p>
            <a:p>
              <a:endParaRPr lang="de-CH" altLang="ko-KR" sz="1200" dirty="0">
                <a:solidFill>
                  <a:schemeClr val="tx1">
                    <a:lumMod val="75000"/>
                    <a:lumOff val="25000"/>
                  </a:schemeClr>
                </a:solidFill>
                <a:latin typeface="Verdana Pro Cond Light" panose="020B0306030504040204" pitchFamily="34" charset="0"/>
                <a:cs typeface="Arial" pitchFamily="34" charset="0"/>
              </a:endParaRPr>
            </a:p>
          </p:txBody>
        </p:sp>
      </p:grpSp>
    </p:spTree>
    <p:extLst>
      <p:ext uri="{BB962C8B-B14F-4D97-AF65-F5344CB8AC3E}">
        <p14:creationId xmlns:p14="http://schemas.microsoft.com/office/powerpoint/2010/main" val="19662327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750</Words>
  <Application>Microsoft Office PowerPoint</Application>
  <PresentationFormat>A4-Papier (210 x 297 mm)</PresentationFormat>
  <Paragraphs>98</Paragraphs>
  <Slides>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Calibri</vt:lpstr>
      <vt:lpstr>Calibri Light</vt:lpstr>
      <vt:lpstr>Skia</vt:lpstr>
      <vt:lpstr>Symbol</vt:lpstr>
      <vt:lpstr>Verdana Pro Cond Light</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Simona Kobel</dc:creator>
  <cp:lastModifiedBy>Simona Kobel</cp:lastModifiedBy>
  <cp:revision>22</cp:revision>
  <dcterms:created xsi:type="dcterms:W3CDTF">2020-03-15T15:31:05Z</dcterms:created>
  <dcterms:modified xsi:type="dcterms:W3CDTF">2020-04-06T18:43:38Z</dcterms:modified>
</cp:coreProperties>
</file>